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0.xml" ContentType="application/vnd.openxmlformats-officedocument.presentationml.tags+xml"/>
  <Override PartName="/ppt/notesSlides/notesSlide38.xml" ContentType="application/vnd.openxmlformats-officedocument.presentationml.notesSlide+xml"/>
  <Override PartName="/ppt/tags/tag21.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42"/>
  </p:notesMasterIdLst>
  <p:handoutMasterIdLst>
    <p:handoutMasterId r:id="rId43"/>
  </p:handoutMasterIdLst>
  <p:sldIdLst>
    <p:sldId id="277" r:id="rId2"/>
    <p:sldId id="306" r:id="rId3"/>
    <p:sldId id="282" r:id="rId4"/>
    <p:sldId id="307" r:id="rId5"/>
    <p:sldId id="303" r:id="rId6"/>
    <p:sldId id="261" r:id="rId7"/>
    <p:sldId id="297" r:id="rId8"/>
    <p:sldId id="323" r:id="rId9"/>
    <p:sldId id="311" r:id="rId10"/>
    <p:sldId id="365" r:id="rId11"/>
    <p:sldId id="366" r:id="rId12"/>
    <p:sldId id="367" r:id="rId13"/>
    <p:sldId id="368" r:id="rId14"/>
    <p:sldId id="369" r:id="rId15"/>
    <p:sldId id="370" r:id="rId16"/>
    <p:sldId id="336" r:id="rId17"/>
    <p:sldId id="333" r:id="rId18"/>
    <p:sldId id="341" r:id="rId19"/>
    <p:sldId id="258" r:id="rId20"/>
    <p:sldId id="334" r:id="rId21"/>
    <p:sldId id="364" r:id="rId22"/>
    <p:sldId id="348" r:id="rId23"/>
    <p:sldId id="321" r:id="rId24"/>
    <p:sldId id="343" r:id="rId25"/>
    <p:sldId id="344" r:id="rId26"/>
    <p:sldId id="345" r:id="rId27"/>
    <p:sldId id="346" r:id="rId28"/>
    <p:sldId id="347" r:id="rId29"/>
    <p:sldId id="349" r:id="rId30"/>
    <p:sldId id="356" r:id="rId31"/>
    <p:sldId id="357" r:id="rId32"/>
    <p:sldId id="335" r:id="rId33"/>
    <p:sldId id="358" r:id="rId34"/>
    <p:sldId id="359" r:id="rId35"/>
    <p:sldId id="361" r:id="rId36"/>
    <p:sldId id="362" r:id="rId37"/>
    <p:sldId id="363" r:id="rId38"/>
    <p:sldId id="360" r:id="rId39"/>
    <p:sldId id="328" r:id="rId40"/>
    <p:sldId id="339" r:id="rId41"/>
  </p:sldIdLst>
  <p:sldSz cx="9144000" cy="6858000" type="screen4x3"/>
  <p:notesSz cx="7010400" cy="9296400"/>
  <p:embeddedFontLst>
    <p:embeddedFont>
      <p:font typeface="Georgia" pitchFamily="18" charset="0"/>
      <p:regular r:id="rId44"/>
      <p:bold r:id="rId45"/>
      <p:italic r:id="rId46"/>
      <p:boldItalic r:id="rId47"/>
    </p:embeddedFont>
    <p:embeddedFont>
      <p:font typeface="Corbel" pitchFamily="34" charset="0"/>
      <p:regular r:id="rId48"/>
      <p:bold r:id="rId49"/>
      <p:italic r:id="rId50"/>
      <p:boldItalic r:id="rId51"/>
    </p:embeddedFont>
    <p:embeddedFont>
      <p:font typeface="Calibri"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ritten Communication Mod" id="{CB6BBEF7-9717-4733-A929-535518E6EBF6}">
          <p14:sldIdLst>
            <p14:sldId id="277"/>
            <p14:sldId id="306"/>
            <p14:sldId id="282"/>
            <p14:sldId id="307"/>
            <p14:sldId id="303"/>
            <p14:sldId id="261"/>
            <p14:sldId id="297"/>
            <p14:sldId id="323"/>
            <p14:sldId id="311"/>
            <p14:sldId id="365"/>
            <p14:sldId id="366"/>
            <p14:sldId id="367"/>
            <p14:sldId id="368"/>
            <p14:sldId id="369"/>
            <p14:sldId id="370"/>
            <p14:sldId id="336"/>
            <p14:sldId id="333"/>
            <p14:sldId id="341"/>
            <p14:sldId id="258"/>
            <p14:sldId id="334"/>
            <p14:sldId id="364"/>
            <p14:sldId id="348"/>
            <p14:sldId id="321"/>
            <p14:sldId id="343"/>
            <p14:sldId id="344"/>
            <p14:sldId id="345"/>
            <p14:sldId id="346"/>
            <p14:sldId id="347"/>
            <p14:sldId id="349"/>
            <p14:sldId id="356"/>
            <p14:sldId id="357"/>
            <p14:sldId id="335"/>
            <p14:sldId id="358"/>
            <p14:sldId id="359"/>
            <p14:sldId id="361"/>
            <p14:sldId id="362"/>
            <p14:sldId id="363"/>
            <p14:sldId id="360"/>
            <p14:sldId id="328"/>
            <p14:sldId id="339"/>
          </p14:sldIdLst>
        </p14:section>
        <p14:section name="Templates" id="{16378913-E5ED-4281-BAF5-F1F938CB0BE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autoAdjust="0"/>
    <p:restoredTop sz="69209" autoAdjust="0"/>
  </p:normalViewPr>
  <p:slideViewPr>
    <p:cSldViewPr>
      <p:cViewPr>
        <p:scale>
          <a:sx n="95" d="100"/>
          <a:sy n="95" d="100"/>
        </p:scale>
        <p:origin x="-30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354CFBF-D72C-4CD7-A636-E8E2B6201F48}" type="datetimeFigureOut">
              <a:rPr lang="en-US" smtClean="0"/>
              <a:t>7/28/2012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9987137-4484-4A83-A95A-CB17D15FADD3}" type="slidenum">
              <a:rPr lang="en-US" smtClean="0"/>
              <a:t>‹#›</a:t>
            </a:fld>
            <a:endParaRPr lang="en-US"/>
          </a:p>
        </p:txBody>
      </p:sp>
    </p:spTree>
    <p:extLst>
      <p:ext uri="{BB962C8B-B14F-4D97-AF65-F5344CB8AC3E}">
        <p14:creationId xmlns:p14="http://schemas.microsoft.com/office/powerpoint/2010/main" val="212990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F830A1-3891-4B82-A120-081866556DA0}" type="datetimeFigureOut">
              <a:rPr lang="en-US" smtClean="0"/>
              <a:pPr/>
              <a:t>7/28/2012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48900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Introductions</a:t>
            </a:r>
          </a:p>
          <a:p>
            <a:r>
              <a:rPr lang="en-US" dirty="0" smtClean="0"/>
              <a:t>Thanks</a:t>
            </a:r>
            <a:r>
              <a:rPr lang="en-US" baseline="0" dirty="0" smtClean="0"/>
              <a:t> for coming and welcome to our training module covering….</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t>Unpleasant part of customer service</a:t>
            </a:r>
          </a:p>
          <a:p>
            <a:r>
              <a:rPr lang="en-US" b="0" dirty="0" smtClean="0"/>
              <a:t>It is part of our job</a:t>
            </a:r>
          </a:p>
          <a:p>
            <a:endParaRPr lang="en-US" b="0" dirty="0" smtClean="0"/>
          </a:p>
          <a:p>
            <a:r>
              <a:rPr lang="en-US" b="1" dirty="0" smtClean="0"/>
              <a:t>Don’t take it personal</a:t>
            </a:r>
          </a:p>
          <a:p>
            <a:r>
              <a:rPr lang="en-US" b="0" dirty="0" smtClean="0"/>
              <a:t>It will ruin your day – don’t let it happen.</a:t>
            </a:r>
          </a:p>
          <a:p>
            <a:r>
              <a:rPr lang="en-US" b="0" dirty="0" smtClean="0"/>
              <a:t>If you take</a:t>
            </a:r>
            <a:r>
              <a:rPr lang="en-US" b="0" baseline="0" dirty="0" smtClean="0"/>
              <a:t> it personally, it will affect your response!</a:t>
            </a:r>
            <a:endParaRPr lang="en-US" b="0" dirty="0" smtClean="0"/>
          </a:p>
          <a:p>
            <a:endParaRPr lang="en-US" b="0" dirty="0" smtClean="0"/>
          </a:p>
          <a:p>
            <a:r>
              <a:rPr lang="en-US" sz="1200" b="1" dirty="0" smtClean="0"/>
              <a:t>Gather Details</a:t>
            </a:r>
          </a:p>
          <a:p>
            <a:r>
              <a:rPr lang="en-US" sz="1200" b="0" dirty="0" smtClean="0"/>
              <a:t>Goes</a:t>
            </a:r>
            <a:r>
              <a:rPr lang="en-US" sz="1200" b="0" baseline="0" dirty="0" smtClean="0"/>
              <a:t> back to listening.</a:t>
            </a:r>
          </a:p>
          <a:p>
            <a:r>
              <a:rPr lang="en-US" sz="1200" b="0" baseline="0" dirty="0" smtClean="0"/>
              <a:t>Can’t provide a solution unless you have a complete understanding of the problem</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Is it an issue with a product or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lumMod val="75000"/>
                    <a:lumOff val="25000"/>
                  </a:prstClr>
                </a:solidFill>
              </a:rPr>
              <a:t>More gathering details – will inform you of the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Offer</a:t>
            </a:r>
            <a:r>
              <a:rPr lang="en-US" sz="1200" b="1" baseline="0" dirty="0" smtClean="0">
                <a:solidFill>
                  <a:prstClr val="black">
                    <a:lumMod val="75000"/>
                    <a:lumOff val="25000"/>
                  </a:prstClr>
                </a:solidFill>
              </a:rPr>
              <a:t>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Follow policy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Escalate when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We are not expected to know all the answers.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Be courteous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Use your manners- remember it is not personal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Document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Be courteous to the next person on the case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Cover your own hind side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CSAT issues are reviewed and we must gather details too. We need to have clear picture of who, what , where, &amp; when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Identify service gaps so conflicts do not arise in the future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Don’t be afraid to pick up the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Cannot stress this enough!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Avoid bigger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Sheds light on things when “written” listening skills are not enough.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endParaRPr lang="en-US" sz="1200" b="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t>Unpleasant part of customer service</a:t>
            </a:r>
          </a:p>
          <a:p>
            <a:r>
              <a:rPr lang="en-US" b="0" dirty="0" smtClean="0"/>
              <a:t>It is part of our job</a:t>
            </a:r>
          </a:p>
          <a:p>
            <a:endParaRPr lang="en-US" b="0" dirty="0" smtClean="0"/>
          </a:p>
          <a:p>
            <a:r>
              <a:rPr lang="en-US" b="1" dirty="0" smtClean="0"/>
              <a:t>Don’t take it personal</a:t>
            </a:r>
          </a:p>
          <a:p>
            <a:r>
              <a:rPr lang="en-US" b="0" dirty="0" smtClean="0"/>
              <a:t>It will ruin your day – don’t let it happen.</a:t>
            </a:r>
          </a:p>
          <a:p>
            <a:r>
              <a:rPr lang="en-US" b="0" dirty="0" smtClean="0"/>
              <a:t>If you take</a:t>
            </a:r>
            <a:r>
              <a:rPr lang="en-US" b="0" baseline="0" dirty="0" smtClean="0"/>
              <a:t> it personally, it will affect your response!</a:t>
            </a:r>
            <a:endParaRPr lang="en-US" b="0" dirty="0" smtClean="0"/>
          </a:p>
          <a:p>
            <a:endParaRPr lang="en-US" b="0" dirty="0" smtClean="0"/>
          </a:p>
          <a:p>
            <a:r>
              <a:rPr lang="en-US" sz="1200" b="1" dirty="0" smtClean="0"/>
              <a:t>Gather Details</a:t>
            </a:r>
          </a:p>
          <a:p>
            <a:r>
              <a:rPr lang="en-US" sz="1200" b="0" dirty="0" smtClean="0"/>
              <a:t>Goes</a:t>
            </a:r>
            <a:r>
              <a:rPr lang="en-US" sz="1200" b="0" baseline="0" dirty="0" smtClean="0"/>
              <a:t> back to listening.</a:t>
            </a:r>
          </a:p>
          <a:p>
            <a:r>
              <a:rPr lang="en-US" sz="1200" b="0" baseline="0" dirty="0" smtClean="0"/>
              <a:t>Can’t provide a solution unless you have a complete understanding of the problem</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Is it an issue with a product or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lumMod val="75000"/>
                    <a:lumOff val="25000"/>
                  </a:prstClr>
                </a:solidFill>
              </a:rPr>
              <a:t>More gathering details – will inform you of the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Offer</a:t>
            </a:r>
            <a:r>
              <a:rPr lang="en-US" sz="1200" b="1" baseline="0" dirty="0" smtClean="0">
                <a:solidFill>
                  <a:prstClr val="black">
                    <a:lumMod val="75000"/>
                    <a:lumOff val="25000"/>
                  </a:prstClr>
                </a:solidFill>
              </a:rPr>
              <a:t>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Follow policy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Escalate when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We are not expected to know all the answers.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Be courteous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Use your manners- remember it is not personal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Document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Be courteous to the next person on the case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Cover your own hind side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CSAT issues are reviewed and we must gather details too. We need to have clear picture of who, what , where, &amp; when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Identify service gaps so conflicts do not arise in the future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Don’t be afraid to pick up the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Cannot stress this enough!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Avoid bigger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Sheds light on things when “written” listening skills are not enough.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endParaRPr lang="en-US" sz="1200" b="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t>Unpleasant part of customer service</a:t>
            </a:r>
          </a:p>
          <a:p>
            <a:r>
              <a:rPr lang="en-US" b="0" dirty="0" smtClean="0"/>
              <a:t>It is part of our job</a:t>
            </a:r>
          </a:p>
          <a:p>
            <a:endParaRPr lang="en-US" b="0" dirty="0" smtClean="0"/>
          </a:p>
          <a:p>
            <a:r>
              <a:rPr lang="en-US" b="1" dirty="0" smtClean="0"/>
              <a:t>Don’t take it personal</a:t>
            </a:r>
          </a:p>
          <a:p>
            <a:r>
              <a:rPr lang="en-US" b="0" dirty="0" smtClean="0"/>
              <a:t>It will ruin your day – don’t let it happen.</a:t>
            </a:r>
          </a:p>
          <a:p>
            <a:r>
              <a:rPr lang="en-US" b="0" dirty="0" smtClean="0"/>
              <a:t>If you take</a:t>
            </a:r>
            <a:r>
              <a:rPr lang="en-US" b="0" baseline="0" dirty="0" smtClean="0"/>
              <a:t> it personally, it will affect your response!</a:t>
            </a:r>
            <a:endParaRPr lang="en-US" b="0" dirty="0" smtClean="0"/>
          </a:p>
          <a:p>
            <a:endParaRPr lang="en-US" b="0" dirty="0" smtClean="0"/>
          </a:p>
          <a:p>
            <a:r>
              <a:rPr lang="en-US" sz="1200" b="1" dirty="0" smtClean="0"/>
              <a:t>Gather Details</a:t>
            </a:r>
          </a:p>
          <a:p>
            <a:r>
              <a:rPr lang="en-US" sz="1200" b="0" dirty="0" smtClean="0"/>
              <a:t>Goes</a:t>
            </a:r>
            <a:r>
              <a:rPr lang="en-US" sz="1200" b="0" baseline="0" dirty="0" smtClean="0"/>
              <a:t> back to listening.</a:t>
            </a:r>
          </a:p>
          <a:p>
            <a:r>
              <a:rPr lang="en-US" sz="1200" b="0" baseline="0" dirty="0" smtClean="0"/>
              <a:t>Can’t provide a solution unless you have a complete understanding of the problem</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Is it an issue with a product or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lumMod val="75000"/>
                    <a:lumOff val="25000"/>
                  </a:prstClr>
                </a:solidFill>
              </a:rPr>
              <a:t>More gathering details – will inform you of the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Offer</a:t>
            </a:r>
            <a:r>
              <a:rPr lang="en-US" sz="1200" b="1" baseline="0" dirty="0" smtClean="0">
                <a:solidFill>
                  <a:prstClr val="black">
                    <a:lumMod val="75000"/>
                    <a:lumOff val="25000"/>
                  </a:prstClr>
                </a:solidFill>
              </a:rPr>
              <a:t>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Follow policy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Escalate when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We are not expected to know all the answers.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Be courteous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Use your manners- remember it is not personal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Document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Be courteous to the next person on the case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Cover your own hind side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CSAT issues are reviewed and we must gather details too. We need to have clear picture of who, what , where, &amp; when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Identify service gaps so conflicts do not arise in the future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Don’t be afraid to pick up the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Cannot stress this enough!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Avoid bigger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Sheds light on things when “written” listening skills are not enough.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endParaRPr lang="en-US" sz="1200" b="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t>Unpleasant part of customer service</a:t>
            </a:r>
          </a:p>
          <a:p>
            <a:r>
              <a:rPr lang="en-US" b="0" dirty="0" smtClean="0"/>
              <a:t>It is part of our job</a:t>
            </a:r>
          </a:p>
          <a:p>
            <a:endParaRPr lang="en-US" b="0" dirty="0" smtClean="0"/>
          </a:p>
          <a:p>
            <a:r>
              <a:rPr lang="en-US" b="1" dirty="0" smtClean="0"/>
              <a:t>Don’t take it personal</a:t>
            </a:r>
          </a:p>
          <a:p>
            <a:r>
              <a:rPr lang="en-US" b="0" dirty="0" smtClean="0"/>
              <a:t>It will ruin your day – don’t let it happen.</a:t>
            </a:r>
          </a:p>
          <a:p>
            <a:r>
              <a:rPr lang="en-US" b="0" dirty="0" smtClean="0"/>
              <a:t>If you take</a:t>
            </a:r>
            <a:r>
              <a:rPr lang="en-US" b="0" baseline="0" dirty="0" smtClean="0"/>
              <a:t> it personally, it will affect your response!</a:t>
            </a:r>
            <a:endParaRPr lang="en-US" b="0" dirty="0" smtClean="0"/>
          </a:p>
          <a:p>
            <a:endParaRPr lang="en-US" b="0" dirty="0" smtClean="0"/>
          </a:p>
          <a:p>
            <a:r>
              <a:rPr lang="en-US" sz="1200" b="1" dirty="0" smtClean="0"/>
              <a:t>Gather Details</a:t>
            </a:r>
          </a:p>
          <a:p>
            <a:r>
              <a:rPr lang="en-US" sz="1200" b="0" dirty="0" smtClean="0"/>
              <a:t>Goes</a:t>
            </a:r>
            <a:r>
              <a:rPr lang="en-US" sz="1200" b="0" baseline="0" dirty="0" smtClean="0"/>
              <a:t> back to listening.</a:t>
            </a:r>
          </a:p>
          <a:p>
            <a:r>
              <a:rPr lang="en-US" sz="1200" b="0" baseline="0" dirty="0" smtClean="0"/>
              <a:t>Can’t provide a solution unless you have a complete understanding of the problem</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Is it an issue with a product or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lumMod val="75000"/>
                    <a:lumOff val="25000"/>
                  </a:prstClr>
                </a:solidFill>
              </a:rPr>
              <a:t>More gathering details – will inform you of the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Offer</a:t>
            </a:r>
            <a:r>
              <a:rPr lang="en-US" sz="1200" b="1" baseline="0" dirty="0" smtClean="0">
                <a:solidFill>
                  <a:prstClr val="black">
                    <a:lumMod val="75000"/>
                    <a:lumOff val="25000"/>
                  </a:prstClr>
                </a:solidFill>
              </a:rPr>
              <a:t>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Follow policy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Escalate when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We are not expected to know all the answers.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Be courteous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Use your manners- remember it is not personal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Document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Be courteous to the next person on the case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Cover your own hind side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CSAT issues are reviewed and we must gather details too. We need to have clear picture of who, what , where, &amp; when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Identify service gaps so conflicts do not arise in the future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Don’t be afraid to pick up the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Cannot stress this enough!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Avoid bigger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Sheds light on things when “written” listening skills are not enough.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endParaRPr lang="en-US" sz="1200" b="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t>Unpleasant part of customer service</a:t>
            </a:r>
          </a:p>
          <a:p>
            <a:r>
              <a:rPr lang="en-US" b="0" dirty="0" smtClean="0"/>
              <a:t>It is part of our job</a:t>
            </a:r>
          </a:p>
          <a:p>
            <a:endParaRPr lang="en-US" b="0" dirty="0" smtClean="0"/>
          </a:p>
          <a:p>
            <a:r>
              <a:rPr lang="en-US" b="1" dirty="0" smtClean="0"/>
              <a:t>Don’t take it personal</a:t>
            </a:r>
          </a:p>
          <a:p>
            <a:r>
              <a:rPr lang="en-US" b="0" dirty="0" smtClean="0"/>
              <a:t>It will ruin your day – don’t let it happen.</a:t>
            </a:r>
          </a:p>
          <a:p>
            <a:r>
              <a:rPr lang="en-US" b="0" dirty="0" smtClean="0"/>
              <a:t>If you take</a:t>
            </a:r>
            <a:r>
              <a:rPr lang="en-US" b="0" baseline="0" dirty="0" smtClean="0"/>
              <a:t> it personally, it will affect your response!</a:t>
            </a:r>
            <a:endParaRPr lang="en-US" b="0" dirty="0" smtClean="0"/>
          </a:p>
          <a:p>
            <a:endParaRPr lang="en-US" b="0" dirty="0" smtClean="0"/>
          </a:p>
          <a:p>
            <a:r>
              <a:rPr lang="en-US" sz="1200" b="1" dirty="0" smtClean="0"/>
              <a:t>Gather Details</a:t>
            </a:r>
          </a:p>
          <a:p>
            <a:r>
              <a:rPr lang="en-US" sz="1200" b="0" dirty="0" smtClean="0"/>
              <a:t>Goes</a:t>
            </a:r>
            <a:r>
              <a:rPr lang="en-US" sz="1200" b="0" baseline="0" dirty="0" smtClean="0"/>
              <a:t> back to listening.</a:t>
            </a:r>
          </a:p>
          <a:p>
            <a:r>
              <a:rPr lang="en-US" sz="1200" b="0" baseline="0" dirty="0" smtClean="0"/>
              <a:t>Can’t provide a solution unless you have a complete understanding of the problem</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Is it an issue with a product or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lumMod val="75000"/>
                    <a:lumOff val="25000"/>
                  </a:prstClr>
                </a:solidFill>
              </a:rPr>
              <a:t>More gathering details – will inform you of the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Offer</a:t>
            </a:r>
            <a:r>
              <a:rPr lang="en-US" sz="1200" b="1" baseline="0" dirty="0" smtClean="0">
                <a:solidFill>
                  <a:prstClr val="black">
                    <a:lumMod val="75000"/>
                    <a:lumOff val="25000"/>
                  </a:prstClr>
                </a:solidFill>
              </a:rPr>
              <a:t>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Follow policy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Escalate when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We are not expected to know all the answers.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Be courteous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Use your manners- remember it is not personal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Document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Be courteous to the next person on the case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Cover your own hind side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CSAT issues are reviewed and we must gather details too. We need to have clear picture of who, what , where, &amp; when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Identify service gaps so conflicts do not arise in the future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Don’t be afraid to pick up the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Cannot stress this enough!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Avoid bigger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Sheds light on things when “written” listening skills are not enough.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endParaRPr lang="en-US" sz="1200" b="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0" dirty="0" smtClean="0"/>
              <a:t>Unpleasant part of customer service</a:t>
            </a:r>
          </a:p>
          <a:p>
            <a:r>
              <a:rPr lang="en-US" b="0" dirty="0" smtClean="0"/>
              <a:t>It is part of our job</a:t>
            </a:r>
          </a:p>
          <a:p>
            <a:endParaRPr lang="en-US" b="0" dirty="0" smtClean="0"/>
          </a:p>
          <a:p>
            <a:r>
              <a:rPr lang="en-US" b="1" dirty="0" smtClean="0"/>
              <a:t>Don’t take it personal</a:t>
            </a:r>
          </a:p>
          <a:p>
            <a:r>
              <a:rPr lang="en-US" b="0" dirty="0" smtClean="0"/>
              <a:t>It will ruin your day – don’t let it happen.</a:t>
            </a:r>
          </a:p>
          <a:p>
            <a:r>
              <a:rPr lang="en-US" b="0" dirty="0" smtClean="0"/>
              <a:t>If you take</a:t>
            </a:r>
            <a:r>
              <a:rPr lang="en-US" b="0" baseline="0" dirty="0" smtClean="0"/>
              <a:t> it personally, it will affect your response!</a:t>
            </a:r>
            <a:endParaRPr lang="en-US" b="0" dirty="0" smtClean="0"/>
          </a:p>
          <a:p>
            <a:endParaRPr lang="en-US" b="0" dirty="0" smtClean="0"/>
          </a:p>
          <a:p>
            <a:r>
              <a:rPr lang="en-US" sz="1200" b="1" dirty="0" smtClean="0"/>
              <a:t>Gather Details</a:t>
            </a:r>
          </a:p>
          <a:p>
            <a:r>
              <a:rPr lang="en-US" sz="1200" b="0" dirty="0" smtClean="0"/>
              <a:t>Goes</a:t>
            </a:r>
            <a:r>
              <a:rPr lang="en-US" sz="1200" b="0" baseline="0" dirty="0" smtClean="0"/>
              <a:t> back to listening.</a:t>
            </a:r>
          </a:p>
          <a:p>
            <a:r>
              <a:rPr lang="en-US" sz="1200" b="0" baseline="0" dirty="0" smtClean="0"/>
              <a:t>Can’t provide a solution unless you have a complete understanding of the problem</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Is it an issue with a product or service?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lumMod val="75000"/>
                    <a:lumOff val="25000"/>
                  </a:prstClr>
                </a:solidFill>
              </a:rPr>
              <a:t>More gathering details – will inform you of the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lumMod val="75000"/>
                    <a:lumOff val="25000"/>
                  </a:prstClr>
                </a:solidFill>
              </a:rPr>
              <a:t>Offer</a:t>
            </a:r>
            <a:r>
              <a:rPr lang="en-US" sz="1200" b="1" baseline="0" dirty="0" smtClean="0">
                <a:solidFill>
                  <a:prstClr val="black">
                    <a:lumMod val="75000"/>
                    <a:lumOff val="25000"/>
                  </a:prstClr>
                </a:solidFill>
              </a:rPr>
              <a:t> Solution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Follow policy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Escalate when necessary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We are not expected to know all the answers.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Be courteous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Use your manners- remember it is not personal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Document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Be courteous to the next person on the case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Cover your own hind side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CSAT issues are reviewed and we must gather details too. We need to have clear picture of who, what , where, &amp; when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Identify service gaps so conflicts do not arise in the future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prstClr val="black">
                  <a:lumMod val="75000"/>
                  <a:lumOff val="25000"/>
                </a:prst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lumMod val="75000"/>
                    <a:lumOff val="25000"/>
                  </a:prstClr>
                </a:solidFill>
              </a:rPr>
              <a:t>Don’t be afraid to pick up the phone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Cannot stress this enough!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Avoid bigger issues!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prstClr val="black">
                    <a:lumMod val="75000"/>
                    <a:lumOff val="25000"/>
                  </a:prstClr>
                </a:solidFill>
              </a:rPr>
              <a:t>Sheds light on things when “written” listening skills are not enough.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lumMod val="75000"/>
                  <a:lumOff val="25000"/>
                </a:prstClr>
              </a:solidFill>
            </a:endParaRPr>
          </a:p>
          <a:p>
            <a:endParaRPr lang="en-US" sz="1200" b="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not assume that the issue </a:t>
            </a:r>
            <a:r>
              <a:rPr lang="en-US" baseline="0" dirty="0" smtClean="0"/>
              <a:t>is being addressed because there are </a:t>
            </a:r>
            <a:r>
              <a:rPr lang="en-US" dirty="0" smtClean="0"/>
              <a:t>bunch of notes</a:t>
            </a:r>
            <a:r>
              <a:rPr lang="en-US" baseline="0" dirty="0" smtClean="0"/>
              <a:t> by many departments.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advantage of seeing larger picture</a:t>
            </a:r>
          </a:p>
          <a:p>
            <a:r>
              <a:rPr lang="en-US" baseline="0" dirty="0" smtClean="0"/>
              <a:t>We have advantage of time to respond, provide accurate information</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2290149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Examples:</a:t>
            </a:r>
            <a:r>
              <a:rPr lang="en-US" baseline="0" dirty="0" smtClean="0"/>
              <a:t> </a:t>
            </a:r>
          </a:p>
          <a:p>
            <a:r>
              <a:rPr lang="en-US" baseline="0" dirty="0" smtClean="0"/>
              <a:t>offering discount in scrubs to person with no account to note. Facilitating.</a:t>
            </a:r>
          </a:p>
          <a:p>
            <a:r>
              <a:rPr lang="en-US" baseline="0" dirty="0" smtClean="0"/>
              <a:t>Lots of notes done by a multitude of people in may departments and levels…don’t leave it to chance that they have taken the lead. </a:t>
            </a:r>
          </a:p>
          <a:p>
            <a:r>
              <a:rPr lang="en-US" baseline="0" dirty="0" smtClean="0"/>
              <a:t>Step up and take ownership. </a:t>
            </a:r>
          </a:p>
          <a:p>
            <a:r>
              <a:rPr lang="en-US" baseline="0" dirty="0" smtClean="0"/>
              <a:t>Be sure a sup is aware of recent escalations.</a:t>
            </a:r>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of ideas how we organize ourselves for action to be taken later:</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217557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Covered:</a:t>
            </a:r>
          </a:p>
          <a:p>
            <a:r>
              <a:rPr lang="en-US" dirty="0" smtClean="0"/>
              <a:t>listening</a:t>
            </a:r>
          </a:p>
          <a:p>
            <a:r>
              <a:rPr lang="en-US" dirty="0" smtClean="0"/>
              <a:t>Responding to conflict</a:t>
            </a:r>
          </a:p>
          <a:p>
            <a:r>
              <a:rPr lang="en-US" dirty="0" smtClean="0"/>
              <a:t>Understanding workflow</a:t>
            </a:r>
          </a:p>
          <a:p>
            <a:r>
              <a:rPr lang="en-US" b="1" dirty="0" smtClean="0"/>
              <a:t>Not covered: </a:t>
            </a:r>
            <a:r>
              <a:rPr lang="en-US" b="0" dirty="0" smtClean="0"/>
              <a:t>(agenda)</a:t>
            </a:r>
          </a:p>
          <a:p>
            <a:r>
              <a:rPr lang="en-US" dirty="0" smtClean="0"/>
              <a:t>Crafting responses</a:t>
            </a:r>
          </a:p>
          <a:p>
            <a:r>
              <a:rPr lang="en-US" dirty="0" smtClean="0"/>
              <a:t>Self evaluation</a:t>
            </a:r>
          </a:p>
          <a:p>
            <a:endParaRPr lang="en-US" dirty="0" smtClean="0"/>
          </a:p>
          <a:p>
            <a:r>
              <a:rPr lang="en-US" dirty="0" smtClean="0"/>
              <a:t>We’ll be seeing more of the Seven C’s later. This is part</a:t>
            </a:r>
            <a:r>
              <a:rPr lang="en-US" baseline="0" dirty="0" smtClean="0"/>
              <a:t> of our self evaluation process.</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197030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Advantages:</a:t>
            </a:r>
          </a:p>
          <a:p>
            <a:r>
              <a:rPr lang="en-US" sz="1200" dirty="0" smtClean="0"/>
              <a:t>Can be crafted for perfect response</a:t>
            </a:r>
          </a:p>
          <a:p>
            <a:r>
              <a:rPr lang="en-US" sz="1200" dirty="0" smtClean="0"/>
              <a:t>Take the time</a:t>
            </a:r>
            <a:r>
              <a:rPr lang="en-US" sz="1200" baseline="0" dirty="0" smtClean="0"/>
              <a:t> to respond with accurate information.</a:t>
            </a:r>
          </a:p>
          <a:p>
            <a:endParaRPr lang="en-US" sz="1200" baseline="0" dirty="0" smtClean="0"/>
          </a:p>
          <a:p>
            <a:r>
              <a:rPr lang="en-US" sz="1200" baseline="0" dirty="0" smtClean="0"/>
              <a:t>Permanent record of response.</a:t>
            </a:r>
          </a:p>
          <a:p>
            <a:r>
              <a:rPr lang="en-US" sz="1200" baseline="0" dirty="0" smtClean="0"/>
              <a:t>It provides the recipient more time to prepare their reply…provides accurate, appropriate feedback.</a:t>
            </a:r>
          </a:p>
          <a:p>
            <a:endParaRPr lang="en-US" sz="1200" baseline="0" dirty="0" smtClean="0"/>
          </a:p>
          <a:p>
            <a:r>
              <a:rPr lang="en-US" sz="1200" baseline="0" dirty="0" smtClean="0"/>
              <a:t>Disadvantages:</a:t>
            </a:r>
          </a:p>
          <a:p>
            <a:r>
              <a:rPr lang="en-US" sz="1200" baseline="0" dirty="0" smtClean="0"/>
              <a:t>Unlike oral communication we do not have the immediate feedback. Impressions and reactions are exchanged instantaneously.</a:t>
            </a:r>
          </a:p>
          <a:p>
            <a:r>
              <a:rPr lang="en-US" sz="1200" baseline="0" dirty="0" smtClean="0"/>
              <a:t>Written form of communication can take more time to complete due to its information-packed nature.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Poor writing skills decreases customer satisfaction; suppresses inter-office efficacy; and detracts from the image of the partner.</a:t>
            </a:r>
          </a:p>
          <a:p>
            <a:endParaRPr lang="en-US" sz="120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not only important </a:t>
            </a:r>
            <a:r>
              <a:rPr lang="en-US" dirty="0" smtClean="0"/>
              <a:t>because:</a:t>
            </a:r>
          </a:p>
          <a:p>
            <a:r>
              <a:rPr lang="en-US" dirty="0" smtClean="0"/>
              <a:t>improper </a:t>
            </a:r>
            <a:r>
              <a:rPr lang="en-US" dirty="0"/>
              <a:t>spelling, grammar and punctuation give a bad impression of your </a:t>
            </a:r>
            <a:r>
              <a:rPr lang="en-US" dirty="0" smtClean="0"/>
              <a:t>company</a:t>
            </a:r>
          </a:p>
          <a:p>
            <a:r>
              <a:rPr lang="en-US" dirty="0" smtClean="0"/>
              <a:t>it </a:t>
            </a:r>
            <a:r>
              <a:rPr lang="en-US" dirty="0"/>
              <a:t>is also important for conveying the message properly. </a:t>
            </a:r>
            <a:endParaRPr lang="en-US" dirty="0" smtClean="0"/>
          </a:p>
          <a:p>
            <a:r>
              <a:rPr lang="en-US" dirty="0" smtClean="0"/>
              <a:t>E-mails </a:t>
            </a:r>
            <a:r>
              <a:rPr lang="en-US" dirty="0"/>
              <a:t>with no full stops or commas are difficult to read and can sometimes even change the meaning of the text. </a:t>
            </a:r>
            <a:endParaRPr lang="en-US" dirty="0" smtClean="0"/>
          </a:p>
          <a:p>
            <a:endParaRPr lang="en-US" dirty="0" smtClean="0"/>
          </a:p>
          <a:p>
            <a:r>
              <a:rPr lang="en-US" dirty="0" smtClean="0"/>
              <a:t>This is a given!</a:t>
            </a:r>
            <a:r>
              <a:rPr lang="en-US" baseline="0" dirty="0" smtClean="0"/>
              <a:t> But…there’s more to crafting a perfect response than just using perfect grammar.</a:t>
            </a:r>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next skill has 6 steps! Crafting responses is the most difficult thing we will tackle in this presentation.</a:t>
            </a:r>
          </a:p>
          <a:p>
            <a:r>
              <a:rPr lang="en-US" dirty="0" smtClean="0"/>
              <a:t>You will need to know each of the steps at the end</a:t>
            </a:r>
            <a:r>
              <a:rPr lang="en-US" baseline="0" dirty="0" smtClean="0"/>
              <a:t> of the presentation.</a:t>
            </a:r>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t>
            </a:r>
            <a:r>
              <a:rPr lang="en-US" b="1" dirty="0" smtClean="0"/>
              <a:t>must</a:t>
            </a:r>
            <a:r>
              <a:rPr lang="en-US" dirty="0" smtClean="0"/>
              <a:t> acknowledge the receipt of the email</a:t>
            </a:r>
          </a:p>
          <a:p>
            <a:endParaRPr lang="en-US" dirty="0" smtClean="0"/>
          </a:p>
          <a:p>
            <a:r>
              <a:rPr lang="en-US" dirty="0" smtClean="0"/>
              <a:t>This should be in the first paragraph.</a:t>
            </a:r>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always, but sometimes…</a:t>
            </a:r>
          </a:p>
          <a:p>
            <a:endParaRPr lang="en-US" dirty="0" smtClean="0"/>
          </a:p>
          <a:p>
            <a:r>
              <a:rPr lang="en-US" b="1" dirty="0" smtClean="0"/>
              <a:t>Discussion</a:t>
            </a:r>
            <a:r>
              <a:rPr lang="en-US" dirty="0" smtClean="0"/>
              <a:t>:</a:t>
            </a:r>
          </a:p>
          <a:p>
            <a:r>
              <a:rPr lang="en-US" dirty="0" smtClean="0"/>
              <a:t>What type of email would you usually need to use this step?</a:t>
            </a:r>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always, but sometimes….</a:t>
            </a:r>
          </a:p>
          <a:p>
            <a:endParaRPr lang="en-US" dirty="0" smtClean="0"/>
          </a:p>
          <a:p>
            <a:r>
              <a:rPr lang="en-US" b="1" dirty="0" smtClean="0"/>
              <a:t>Discussion</a:t>
            </a:r>
            <a:r>
              <a:rPr lang="en-US" dirty="0" smtClean="0"/>
              <a:t>:</a:t>
            </a:r>
          </a:p>
          <a:p>
            <a:r>
              <a:rPr lang="en-US" dirty="0" smtClean="0"/>
              <a:t>What type of email would you usually need to use this step?</a:t>
            </a:r>
          </a:p>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used to inform the customer or request something more from the customer</a:t>
            </a:r>
          </a:p>
          <a:p>
            <a:endParaRPr lang="en-US" dirty="0" smtClean="0"/>
          </a:p>
          <a:p>
            <a:r>
              <a:rPr lang="en-US" dirty="0" smtClean="0"/>
              <a:t>We</a:t>
            </a:r>
            <a:r>
              <a:rPr lang="en-US" baseline="0" dirty="0" smtClean="0"/>
              <a:t> are going to do something for you….</a:t>
            </a:r>
          </a:p>
          <a:p>
            <a:r>
              <a:rPr lang="en-US" baseline="0" dirty="0" smtClean="0"/>
              <a:t>Please reply with….</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closing.</a:t>
            </a:r>
            <a:r>
              <a:rPr lang="en-US" baseline="0" dirty="0" smtClean="0"/>
              <a:t> Should be in every email.</a:t>
            </a:r>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fool proof way to ensure each one of these steps are achieved?</a:t>
            </a:r>
          </a:p>
          <a:p>
            <a:r>
              <a:rPr lang="en-US" dirty="0" smtClean="0"/>
              <a:t>Practice!</a:t>
            </a:r>
          </a:p>
          <a:p>
            <a:endParaRPr lang="en-US" dirty="0" smtClean="0"/>
          </a:p>
          <a:p>
            <a:r>
              <a:rPr lang="en-US" dirty="0" smtClean="0"/>
              <a:t>What is the other way?</a:t>
            </a:r>
          </a:p>
          <a:p>
            <a:r>
              <a:rPr lang="en-US" dirty="0" smtClean="0"/>
              <a:t>Templates! They are proven!</a:t>
            </a:r>
          </a:p>
          <a:p>
            <a:r>
              <a:rPr lang="en-US" dirty="0" smtClean="0"/>
              <a:t>Be sure to employ your first skill of listening</a:t>
            </a:r>
            <a:r>
              <a:rPr lang="en-US" baseline="0" dirty="0" smtClean="0"/>
              <a:t> to be sure the template is the correct and complete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someone to read grey</a:t>
            </a:r>
            <a:r>
              <a:rPr lang="en-US" baseline="0" dirty="0" smtClean="0"/>
              <a:t> box.</a:t>
            </a:r>
          </a:p>
          <a:p>
            <a:endParaRPr lang="en-US" baseline="0" dirty="0" smtClean="0"/>
          </a:p>
          <a:p>
            <a:r>
              <a:rPr lang="en-US" baseline="0" dirty="0" smtClean="0"/>
              <a:t>Highlight </a:t>
            </a:r>
            <a:r>
              <a:rPr lang="en-US" b="1" baseline="0" dirty="0" smtClean="0"/>
              <a:t>CONTACT OPPORTUNITY</a:t>
            </a:r>
          </a:p>
          <a:p>
            <a:r>
              <a:rPr lang="en-US" baseline="0" dirty="0" smtClean="0"/>
              <a:t>“Written communication” is one such opportunity in which we are responsible for creating and maintaining relationships.</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phrase goes with which</a:t>
            </a:r>
            <a:r>
              <a:rPr lang="en-US" baseline="0" dirty="0" smtClean="0"/>
              <a:t> step?</a:t>
            </a:r>
          </a:p>
          <a:p>
            <a:r>
              <a:rPr lang="en-US" baseline="0" dirty="0" smtClean="0"/>
              <a:t>Acknowledge receipt – Thank you for your email regarding</a:t>
            </a:r>
          </a:p>
          <a:p>
            <a:r>
              <a:rPr lang="en-US" baseline="0" dirty="0" smtClean="0"/>
              <a:t>Explain action taken – We reached out to the vendor </a:t>
            </a:r>
          </a:p>
          <a:p>
            <a:r>
              <a:rPr lang="en-US" baseline="0" dirty="0" smtClean="0"/>
              <a:t>Make suggestions – Perhaps you should choose</a:t>
            </a:r>
          </a:p>
          <a:p>
            <a:r>
              <a:rPr lang="en-US" baseline="0" dirty="0" smtClean="0"/>
              <a:t>Apologize if necessary – While we appreciate your need for this information, we regret</a:t>
            </a:r>
          </a:p>
          <a:p>
            <a:r>
              <a:rPr lang="en-US" baseline="0" dirty="0" smtClean="0"/>
              <a:t>Stipulate action/ request – We shall see to it that</a:t>
            </a:r>
          </a:p>
          <a:p>
            <a:r>
              <a:rPr lang="en-US" baseline="0" dirty="0" smtClean="0"/>
              <a:t>Establish goodwill – Please feel free to contact us again</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phrase goes with which</a:t>
            </a:r>
            <a:r>
              <a:rPr lang="en-US" baseline="0" dirty="0" smtClean="0"/>
              <a:t> step?</a:t>
            </a:r>
          </a:p>
          <a:p>
            <a:r>
              <a:rPr lang="en-US" baseline="0" dirty="0" smtClean="0"/>
              <a:t>Acknowledge receipt – referring to your enquiry</a:t>
            </a:r>
          </a:p>
          <a:p>
            <a:r>
              <a:rPr lang="en-US" baseline="0" dirty="0" smtClean="0"/>
              <a:t>Explain action taken – We have checked</a:t>
            </a:r>
          </a:p>
          <a:p>
            <a:r>
              <a:rPr lang="en-US" baseline="0" dirty="0" smtClean="0"/>
              <a:t>Make suggestions – the best choice would be</a:t>
            </a:r>
          </a:p>
          <a:p>
            <a:r>
              <a:rPr lang="en-US" baseline="0" dirty="0" smtClean="0"/>
              <a:t>Apologize if necessary – We are concerned that (also, say the words “we apologize”)</a:t>
            </a:r>
          </a:p>
          <a:p>
            <a:r>
              <a:rPr lang="en-US" baseline="0" dirty="0" smtClean="0"/>
              <a:t>Stipulate action/ request – Please reply to this email with</a:t>
            </a:r>
          </a:p>
          <a:p>
            <a:r>
              <a:rPr lang="en-US" baseline="0" dirty="0" smtClean="0"/>
              <a:t>Establish goodwill – We look forward to hearing from you</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Communications must answer basic questions like who, what , where, and why.</a:t>
            </a:r>
          </a:p>
          <a:p>
            <a:r>
              <a:rPr lang="en-US" baseline="0" dirty="0" smtClean="0"/>
              <a:t>Communication must be relevant.</a:t>
            </a:r>
          </a:p>
          <a:p>
            <a:r>
              <a:rPr lang="en-US" baseline="0" dirty="0" smtClean="0"/>
              <a:t>Communication must not be too wordy.</a:t>
            </a:r>
          </a:p>
          <a:p>
            <a:r>
              <a:rPr lang="en-US" baseline="0" dirty="0" smtClean="0"/>
              <a:t>Communication should focus on the receiver using specific facts &amp; figures and active verbs.</a:t>
            </a:r>
          </a:p>
          <a:p>
            <a:r>
              <a:rPr lang="en-US" baseline="0" dirty="0" smtClean="0"/>
              <a:t>Communications should use a tone that is easy to read.</a:t>
            </a:r>
          </a:p>
          <a:p>
            <a:r>
              <a:rPr lang="en-US" baseline="0" dirty="0" smtClean="0"/>
              <a:t>Communication should be tactful and good natured.</a:t>
            </a:r>
          </a:p>
          <a:p>
            <a:r>
              <a:rPr lang="en-US" baseline="0" dirty="0" smtClean="0"/>
              <a:t>Communication should be accurate and nondiscriminatory.</a:t>
            </a:r>
          </a:p>
          <a:p>
            <a:endParaRPr lang="en-US" dirty="0" smtClean="0"/>
          </a:p>
          <a:p>
            <a:r>
              <a:rPr lang="en-US" dirty="0" smtClean="0"/>
              <a:t>Reread your correspondences;</a:t>
            </a:r>
          </a:p>
          <a:p>
            <a:r>
              <a:rPr lang="en-US" dirty="0" smtClean="0"/>
              <a:t>(Click) Is there anything that you</a:t>
            </a:r>
            <a:r>
              <a:rPr lang="en-US" baseline="0" dirty="0" smtClean="0"/>
              <a:t> left out? Have you answered all the questions?</a:t>
            </a:r>
          </a:p>
          <a:p>
            <a:r>
              <a:rPr lang="en-US" dirty="0" smtClean="0"/>
              <a:t>(Click) </a:t>
            </a:r>
            <a:r>
              <a:rPr lang="en-US" baseline="0" dirty="0" smtClean="0"/>
              <a:t>Do you get the message across without too much background information? too wordy?</a:t>
            </a:r>
          </a:p>
          <a:p>
            <a:r>
              <a:rPr lang="en-US" dirty="0" smtClean="0"/>
              <a:t>(Click) </a:t>
            </a:r>
            <a:r>
              <a:rPr lang="en-US" baseline="0" dirty="0" smtClean="0"/>
              <a:t>Is what you said going to lead to more confusion? Can you restate it to be more clear?</a:t>
            </a:r>
          </a:p>
          <a:p>
            <a:r>
              <a:rPr lang="en-US" dirty="0" smtClean="0"/>
              <a:t>(Click) </a:t>
            </a:r>
            <a:r>
              <a:rPr lang="en-US" baseline="0" dirty="0" smtClean="0"/>
              <a:t>Is what you said absolute? If processes have been altered, have you noted the account to avoid a mishap later?</a:t>
            </a:r>
          </a:p>
          <a:p>
            <a:r>
              <a:rPr lang="en-US" dirty="0" smtClean="0"/>
              <a:t>(Click) </a:t>
            </a:r>
            <a:r>
              <a:rPr lang="en-US" baseline="0" dirty="0" smtClean="0"/>
              <a:t>Is what you have said correct? Does it apply?</a:t>
            </a:r>
          </a:p>
          <a:p>
            <a:r>
              <a:rPr lang="en-US" dirty="0" smtClean="0"/>
              <a:t>(Click) </a:t>
            </a:r>
            <a:r>
              <a:rPr lang="en-US" baseline="0" dirty="0" smtClean="0"/>
              <a:t>Have you provided the best customer service policy will allow?</a:t>
            </a:r>
          </a:p>
          <a:p>
            <a:r>
              <a:rPr lang="en-US" dirty="0" smtClean="0"/>
              <a:t>(Click) </a:t>
            </a:r>
            <a:r>
              <a:rPr lang="en-US" baseline="0" dirty="0" smtClean="0"/>
              <a:t>Have you used your manners? Please, thank you, happy to, my pleasure to,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Makes it appear we lost her return</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PCI we don’t want her CC info! We wanted her address!</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sentences to say something that can be said better in two</a:t>
            </a:r>
          </a:p>
          <a:p>
            <a:r>
              <a:rPr lang="en-US" dirty="0" smtClean="0"/>
              <a:t>Second was more courteous as well</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don’t want to say we don’t know…not concrete.</a:t>
            </a:r>
          </a:p>
          <a:p>
            <a:r>
              <a:rPr lang="en-US" dirty="0" smtClean="0"/>
              <a:t>No apologies for the delay in the first</a:t>
            </a:r>
            <a:r>
              <a:rPr lang="en-US" baseline="0" dirty="0" smtClean="0"/>
              <a:t> example</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Concise…2 sentences to say less than what the bottom one says in one.</a:t>
            </a:r>
          </a:p>
          <a:p>
            <a:r>
              <a:rPr lang="en-US" dirty="0" smtClean="0"/>
              <a:t>Correct …it doesn't take 6 weeks. Also, use phrase “up to” 2 weeks.</a:t>
            </a:r>
          </a:p>
          <a:p>
            <a:r>
              <a:rPr lang="en-US" dirty="0" smtClean="0"/>
              <a:t>Courteous… provide alternative in the meantime.</a:t>
            </a:r>
          </a:p>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grey area.</a:t>
            </a:r>
          </a:p>
          <a:p>
            <a:endParaRPr lang="en-US" dirty="0" smtClean="0"/>
          </a:p>
          <a:p>
            <a:r>
              <a:rPr lang="en-US" dirty="0" smtClean="0"/>
              <a:t>Highlight that </a:t>
            </a:r>
            <a:r>
              <a:rPr lang="en-US" b="1" dirty="0" smtClean="0"/>
              <a:t>this objective requires a skill</a:t>
            </a:r>
            <a:r>
              <a:rPr lang="en-US" b="1" baseline="0" dirty="0" smtClean="0"/>
              <a:t> set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Effective communication skills can potentially reduce the amount of errant communication that results in escalation.</a:t>
            </a:r>
          </a:p>
          <a:p>
            <a:r>
              <a:rPr lang="en-US" baseline="0" dirty="0" smtClean="0"/>
              <a:t>The 5 skills are on the agenda today</a:t>
            </a:r>
          </a:p>
          <a:p>
            <a:endParaRPr lang="en-US" dirty="0" smtClean="0"/>
          </a:p>
          <a:p>
            <a:r>
              <a:rPr lang="en-US" dirty="0" smtClean="0"/>
              <a:t>This mod will take approx. ½ hour</a:t>
            </a:r>
            <a:endParaRPr lang="en-US" baseline="0" dirty="0" smtClean="0"/>
          </a:p>
          <a:p>
            <a:r>
              <a:rPr lang="en-US" baseline="0" dirty="0" smtClean="0"/>
              <a:t>Advise we will be taking quizzes</a:t>
            </a:r>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40</a:t>
            </a:fld>
            <a:endParaRPr lang="en-US" dirty="0"/>
          </a:p>
        </p:txBody>
      </p:sp>
    </p:spTree>
    <p:extLst>
      <p:ext uri="{BB962C8B-B14F-4D97-AF65-F5344CB8AC3E}">
        <p14:creationId xmlns:p14="http://schemas.microsoft.com/office/powerpoint/2010/main" val="150125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read out loud each goal</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Ask class to read one at a time</a:t>
            </a:r>
          </a:p>
          <a:p>
            <a:r>
              <a:rPr lang="en-US" dirty="0" smtClean="0">
                <a:latin typeface="+mn-lt"/>
              </a:rPr>
              <a:t>Communication: </a:t>
            </a:r>
            <a:r>
              <a:rPr lang="en-US" sz="1200" dirty="0" smtClean="0">
                <a:latin typeface="+mn-lt"/>
                <a:cs typeface="Arial" pitchFamily="34" charset="0"/>
              </a:rPr>
              <a:t>Communication is key to any endeavor involving more than one person.</a:t>
            </a:r>
          </a:p>
          <a:p>
            <a:r>
              <a:rPr lang="en-US" sz="1200" dirty="0" smtClean="0">
                <a:latin typeface="+mn-lt"/>
                <a:cs typeface="Arial" pitchFamily="34" charset="0"/>
              </a:rPr>
              <a:t>Written: the information age has altered the way in which we communicate and had placed an increased emphasis on written vs. oral communication.</a:t>
            </a:r>
          </a:p>
          <a:p>
            <a:r>
              <a:rPr lang="en-US" sz="1200" dirty="0" smtClean="0">
                <a:latin typeface="+mn-lt"/>
                <a:cs typeface="Arial" pitchFamily="34" charset="0"/>
              </a:rPr>
              <a:t>Compare</a:t>
            </a:r>
            <a:r>
              <a:rPr lang="en-US" sz="1200" baseline="0" dirty="0" smtClean="0">
                <a:latin typeface="+mn-lt"/>
                <a:cs typeface="Arial" pitchFamily="34" charset="0"/>
              </a:rPr>
              <a:t> &amp; contrast email and chat:</a:t>
            </a:r>
          </a:p>
          <a:p>
            <a:r>
              <a:rPr lang="en-US" sz="1200" baseline="0" dirty="0" smtClean="0">
                <a:latin typeface="+mn-lt"/>
                <a:cs typeface="Arial" pitchFamily="34" charset="0"/>
              </a:rPr>
              <a:t>Both written.</a:t>
            </a:r>
          </a:p>
          <a:p>
            <a:r>
              <a:rPr lang="en-US" sz="1200" baseline="0" dirty="0" smtClean="0">
                <a:latin typeface="+mn-lt"/>
                <a:cs typeface="Arial" pitchFamily="34" charset="0"/>
              </a:rPr>
              <a:t>Both have feedback – but both lack impressionist feedback</a:t>
            </a:r>
          </a:p>
          <a:p>
            <a:r>
              <a:rPr lang="en-US" sz="1200" baseline="0" dirty="0" smtClean="0">
                <a:latin typeface="+mn-lt"/>
                <a:cs typeface="Arial" pitchFamily="34" charset="0"/>
              </a:rPr>
              <a:t>Chat is more immediate feedback</a:t>
            </a:r>
          </a:p>
          <a:p>
            <a:endParaRPr lang="en-US" sz="1200" baseline="0" dirty="0" smtClean="0">
              <a:latin typeface="+mn-lt"/>
              <a:cs typeface="Arial" pitchFamily="34" charset="0"/>
            </a:endParaRPr>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There are 5 skills</a:t>
            </a:r>
          </a:p>
          <a:p>
            <a:r>
              <a:rPr lang="en-US" dirty="0" smtClean="0"/>
              <a:t>Listening</a:t>
            </a:r>
          </a:p>
          <a:p>
            <a:r>
              <a:rPr lang="en-US" dirty="0" smtClean="0"/>
              <a:t>Responding to conflict</a:t>
            </a:r>
          </a:p>
          <a:p>
            <a:r>
              <a:rPr lang="en-US" dirty="0" smtClean="0"/>
              <a:t>Understanding implications to workflow</a:t>
            </a:r>
          </a:p>
          <a:p>
            <a:r>
              <a:rPr lang="en-US" dirty="0" smtClean="0"/>
              <a:t>Crafting</a:t>
            </a:r>
            <a:r>
              <a:rPr lang="en-US" baseline="0" dirty="0" smtClean="0"/>
              <a:t> responses</a:t>
            </a:r>
          </a:p>
          <a:p>
            <a:r>
              <a:rPr lang="en-US" baseline="0" dirty="0" smtClean="0"/>
              <a:t>Self evaluation</a:t>
            </a:r>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Am I the only one communicating here? </a:t>
            </a:r>
          </a:p>
          <a:p>
            <a:r>
              <a:rPr lang="en-US" dirty="0" smtClean="0"/>
              <a:t>No, I see body language from the audience which informs me of mood, schedule, sleep habits, attention</a:t>
            </a:r>
            <a:r>
              <a:rPr lang="en-US" baseline="0" dirty="0" smtClean="0"/>
              <a:t> span, patience, etc.</a:t>
            </a:r>
          </a:p>
          <a:p>
            <a:endParaRPr lang="en-US" baseline="0" dirty="0" smtClean="0"/>
          </a:p>
          <a:p>
            <a:r>
              <a:rPr lang="en-US" dirty="0" smtClean="0"/>
              <a:t>An email reply must answer all questions, and pre-empt further questions</a:t>
            </a:r>
          </a:p>
          <a:p>
            <a:r>
              <a:rPr lang="en-US" dirty="0" smtClean="0"/>
              <a:t>If you do not answer all the questions in the original email, </a:t>
            </a:r>
            <a:r>
              <a:rPr lang="en-US" b="1" dirty="0" smtClean="0"/>
              <a:t>you will receive further e-mails regarding the unanswered questions</a:t>
            </a:r>
            <a:endParaRPr lang="en-US" b="0" dirty="0" smtClean="0"/>
          </a:p>
          <a:p>
            <a:r>
              <a:rPr lang="en-US" dirty="0" smtClean="0"/>
              <a:t>waste your time and your customer’s time </a:t>
            </a:r>
          </a:p>
          <a:p>
            <a:r>
              <a:rPr lang="en-US" dirty="0" smtClean="0"/>
              <a:t>cause considerable frustration</a:t>
            </a:r>
          </a:p>
          <a:p>
            <a:r>
              <a:rPr lang="en-US" dirty="0" smtClean="0"/>
              <a:t>if you are able to pre-empt relevant questions, your customer will be grateful and impressed with your efficient and thoughtful customer service. </a:t>
            </a:r>
          </a:p>
          <a:p>
            <a:endParaRPr lang="en-US" baseline="0" dirty="0" smtClean="0"/>
          </a:p>
          <a:p>
            <a:r>
              <a:rPr lang="en-US" b="1" baseline="0" dirty="0" smtClean="0"/>
              <a:t>Sometimes you need to read between the lines:</a:t>
            </a:r>
          </a:p>
          <a:p>
            <a:r>
              <a:rPr lang="en-US" baseline="0" dirty="0" smtClean="0"/>
              <a:t>Scenario:</a:t>
            </a:r>
          </a:p>
          <a:p>
            <a:r>
              <a:rPr lang="en-US" baseline="0" dirty="0" smtClean="0"/>
              <a:t>Cust returns top and bottoms for another size.</a:t>
            </a:r>
          </a:p>
          <a:p>
            <a:r>
              <a:rPr lang="en-US" baseline="0" dirty="0" smtClean="0"/>
              <a:t>Returns </a:t>
            </a:r>
            <a:r>
              <a:rPr lang="en-US" baseline="0" dirty="0" err="1" smtClean="0"/>
              <a:t>dept</a:t>
            </a:r>
            <a:r>
              <a:rPr lang="en-US" baseline="0" dirty="0" smtClean="0"/>
              <a:t> sends email to </a:t>
            </a:r>
            <a:r>
              <a:rPr lang="en-US" baseline="0" dirty="0" err="1" smtClean="0"/>
              <a:t>cust</a:t>
            </a:r>
            <a:r>
              <a:rPr lang="en-US" baseline="0" dirty="0" smtClean="0"/>
              <a:t> that the bottoms requested are </a:t>
            </a:r>
            <a:r>
              <a:rPr lang="en-US" baseline="0" dirty="0" err="1" smtClean="0"/>
              <a:t>nla</a:t>
            </a:r>
            <a:r>
              <a:rPr lang="en-US" baseline="0" dirty="0" smtClean="0"/>
              <a:t> – Are you interested in something else?</a:t>
            </a:r>
          </a:p>
          <a:p>
            <a:r>
              <a:rPr lang="en-US" baseline="0" dirty="0" smtClean="0"/>
              <a:t>Cust responds to “just refund please”</a:t>
            </a:r>
          </a:p>
          <a:p>
            <a:endParaRPr lang="en-US" baseline="0" dirty="0" smtClean="0"/>
          </a:p>
          <a:p>
            <a:r>
              <a:rPr lang="en-US" baseline="0" dirty="0" smtClean="0"/>
              <a:t>What's the dilemma here????</a:t>
            </a:r>
          </a:p>
          <a:p>
            <a:endParaRPr lang="en-US" baseline="0" dirty="0" smtClean="0"/>
          </a:p>
          <a:p>
            <a:r>
              <a:rPr lang="en-US" baseline="0" dirty="0" smtClean="0"/>
              <a:t>Discussion:</a:t>
            </a:r>
          </a:p>
          <a:p>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Communication</a:t>
            </a:r>
            <a:r>
              <a:rPr lang="en-US" sz="1100" b="1" baseline="0" dirty="0" smtClean="0"/>
              <a:t> is a receiver based phenomenon</a:t>
            </a:r>
          </a:p>
          <a:p>
            <a:r>
              <a:rPr lang="en-US" sz="1100" dirty="0" smtClean="0"/>
              <a:t>Provide personal story</a:t>
            </a:r>
          </a:p>
          <a:p>
            <a:r>
              <a:rPr lang="en-US" sz="1100" baseline="0" dirty="0" smtClean="0"/>
              <a:t>Please do as I mean, not as I said.</a:t>
            </a:r>
          </a:p>
          <a:p>
            <a:r>
              <a:rPr lang="en-US" sz="1100" baseline="0" dirty="0" smtClean="0"/>
              <a:t>Important for you to remember when crafting your responses but also important to know that not all the people emailing understand that fact!!</a:t>
            </a:r>
          </a:p>
          <a:p>
            <a:r>
              <a:rPr lang="en-US" sz="1100" b="1" baseline="0" dirty="0" smtClean="0"/>
              <a:t>Sometimes it takes effort</a:t>
            </a:r>
          </a:p>
          <a:p>
            <a:r>
              <a:rPr lang="en-US" sz="1100" b="0" baseline="0" dirty="0" smtClean="0"/>
              <a:t>Anticipate</a:t>
            </a:r>
          </a:p>
          <a:p>
            <a:r>
              <a:rPr lang="en-US" sz="1100" b="0" baseline="0" dirty="0" smtClean="0"/>
              <a:t>Ask yourself why are they asking me for this information? </a:t>
            </a:r>
          </a:p>
          <a:p>
            <a:r>
              <a:rPr lang="en-US" sz="1100" b="0" baseline="0" dirty="0" smtClean="0"/>
              <a:t>(shipper example – what shipping carrier do you use? Really means how long will my order take to arrive?)</a:t>
            </a:r>
          </a:p>
          <a:p>
            <a:r>
              <a:rPr lang="en-US" sz="1100" b="0" baseline="0" dirty="0" smtClean="0"/>
              <a:t>What might the next question from this person?</a:t>
            </a:r>
          </a:p>
          <a:p>
            <a:r>
              <a:rPr lang="en-US" sz="1100" b="0" baseline="0" dirty="0" smtClean="0"/>
              <a:t>(Store example – Do you have a store in STL? Really means what is the contact info for your store?)</a:t>
            </a:r>
          </a:p>
          <a:p>
            <a:r>
              <a:rPr lang="en-US" sz="1100" b="0" baseline="0" dirty="0" smtClean="0"/>
              <a:t>Rereading your response from the point of view of the receiver will help you send a more effective message and avoid misunderstandings and inappropriate comments.</a:t>
            </a:r>
          </a:p>
          <a:p>
            <a:r>
              <a:rPr lang="en-US" sz="1100" b="1" baseline="0" dirty="0" smtClean="0"/>
              <a:t>Be Diligent</a:t>
            </a:r>
          </a:p>
          <a:p>
            <a:r>
              <a:rPr lang="en-US" sz="1100" b="0" baseline="0" dirty="0" smtClean="0"/>
              <a:t>Don’t take the email as face value.</a:t>
            </a:r>
          </a:p>
          <a:p>
            <a:r>
              <a:rPr lang="en-US" sz="1100" b="0" baseline="0" dirty="0" smtClean="0"/>
              <a:t>Read the notes</a:t>
            </a:r>
          </a:p>
          <a:p>
            <a:r>
              <a:rPr lang="en-US" sz="1100" b="0" baseline="0" dirty="0" smtClean="0"/>
              <a:t>Familiarize yourself with what the mailer's understanding may be.</a:t>
            </a:r>
          </a:p>
          <a:p>
            <a:r>
              <a:rPr lang="en-US" sz="1100" b="1" baseline="0" dirty="0" smtClean="0"/>
              <a:t>Discussion:</a:t>
            </a:r>
          </a:p>
          <a:p>
            <a:r>
              <a:rPr lang="en-US" sz="1100" b="0" baseline="0" dirty="0" smtClean="0"/>
              <a:t>Does anyone have any examples of when they were required to “do what they meant but not what they said”?</a:t>
            </a:r>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624300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3503486" y="2057400"/>
            <a:ext cx="5624418" cy="788644"/>
          </a:xfrm>
          <a:prstGeom prst="rect">
            <a:avLst/>
          </a:prstGeom>
        </p:spPr>
      </p:pic>
      <p:pic>
        <p:nvPicPr>
          <p:cNvPr id="9" name="Picture 8"/>
          <p:cNvPicPr>
            <a:picLocks noChangeAspect="1"/>
          </p:cNvPicPr>
          <p:nvPr userDrawn="1"/>
        </p:nvPicPr>
        <p:blipFill>
          <a:blip r:embed="rId3"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4" cstate="print"/>
          <a:stretch>
            <a:fillRect/>
          </a:stretch>
        </p:blipFill>
        <p:spPr>
          <a:xfrm>
            <a:off x="7662119" y="2819400"/>
            <a:ext cx="1461333" cy="229385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7/28/2012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pic>
        <p:nvPicPr>
          <p:cNvPr id="2051"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199" y="5114766"/>
            <a:ext cx="8983832" cy="166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7/28/2012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7/28/2012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7/28/2012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7/28/2012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7/28/2012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934E2-BBB6-4D34-BB01-078E9AA25260}" type="datetimeFigureOut">
              <a:rPr lang="en-US" smtClean="0"/>
              <a:pPr/>
              <a:t>7/28/2012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pic>
        <p:nvPicPr>
          <p:cNvPr id="3075" name="Picture 3"/>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6019799"/>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2029" y="838200"/>
            <a:ext cx="9141971" cy="6019800"/>
          </a:xfrm>
          <a:prstGeom prst="rect">
            <a:avLst/>
          </a:prstGeom>
        </p:spPr>
      </p:pic>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8200"/>
            <a:ext cx="8077200" cy="1371600"/>
          </a:xfrm>
        </p:spPr>
        <p:txBody>
          <a:bodyPr anchor="ctr">
            <a:normAutofit/>
          </a:bodyPr>
          <a:lstStyle>
            <a:lvl1pPr algn="l">
              <a:defRPr sz="3000" b="1" cap="all">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370952" y="6177033"/>
            <a:ext cx="8229601" cy="375787"/>
          </a:xfrm>
        </p:spPr>
        <p:txBody>
          <a:bodyPr anchor="b">
            <a:noAutofit/>
          </a:bodyPr>
          <a:lstStyle>
            <a:lvl1pPr marL="0" indent="0" algn="r">
              <a:buNone/>
              <a:defRPr sz="2800" b="1">
                <a:solidFill>
                  <a:schemeClr val="bg1"/>
                </a:solidFill>
                <a:effectLst>
                  <a:outerShdw blurRad="38100" dist="38100" dir="2700000" algn="tl">
                    <a:srgbClr val="000000">
                      <a:alpha val="43137"/>
                    </a:srgbClr>
                  </a:outerShdw>
                </a:effectLst>
                <a:latin typeface="Corbe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Your Customer is Our Customer.</a:t>
            </a:r>
          </a:p>
        </p:txBody>
      </p:sp>
      <p:sp>
        <p:nvSpPr>
          <p:cNvPr id="8" name="Rectangle 7"/>
          <p:cNvSpPr/>
          <p:nvPr userDrawn="1"/>
        </p:nvSpPr>
        <p:spPr>
          <a:xfrm>
            <a:off x="8676752" y="6337009"/>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Tree>
    <p:extLst>
      <p:ext uri="{BB962C8B-B14F-4D97-AF65-F5344CB8AC3E}">
        <p14:creationId xmlns:p14="http://schemas.microsoft.com/office/powerpoint/2010/main" val="3363300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r="50000"/>
          <a:stretch/>
        </p:blipFill>
        <p:spPr>
          <a:xfrm>
            <a:off x="685800" y="1946208"/>
            <a:ext cx="2256860" cy="2244791"/>
          </a:xfrm>
          <a:prstGeom prst="rect">
            <a:avLst/>
          </a:prstGeom>
        </p:spPr>
      </p:pic>
      <p:sp>
        <p:nvSpPr>
          <p:cNvPr id="2" name="Title 1"/>
          <p:cNvSpPr>
            <a:spLocks noGrp="1"/>
          </p:cNvSpPr>
          <p:nvPr>
            <p:ph type="title"/>
          </p:nvPr>
        </p:nvSpPr>
        <p:spPr>
          <a:xfrm>
            <a:off x="2971800" y="1992354"/>
            <a:ext cx="5867400" cy="1970046"/>
          </a:xfrm>
        </p:spPr>
        <p:txBody>
          <a:bodyPr anchor="ctr">
            <a:normAutofit/>
          </a:bodyPr>
          <a:lstStyle>
            <a:lvl1pPr algn="l">
              <a:defRPr sz="3000" b="1" cap="all">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381000" y="5105400"/>
            <a:ext cx="8229601" cy="375787"/>
          </a:xfrm>
        </p:spPr>
        <p:txBody>
          <a:bodyPr anchor="b">
            <a:normAutofit/>
          </a:bodyPr>
          <a:lstStyle>
            <a:lvl1pPr marL="0" indent="0" algn="r">
              <a:buNone/>
              <a:defRPr sz="1800" b="1">
                <a:solidFill>
                  <a:schemeClr val="tx1">
                    <a:lumMod val="65000"/>
                    <a:lumOff val="35000"/>
                  </a:schemeClr>
                </a:solidFill>
                <a:latin typeface="Corbe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Your Customer is Our Customer.</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0" y="6019799"/>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80" y="76200"/>
            <a:ext cx="8403020" cy="685800"/>
          </a:xfrm>
        </p:spPr>
        <p:txBody>
          <a:bodyPr anchor="ctr" anchorCtr="0">
            <a:normAutofit/>
          </a:bodyPr>
          <a:lstStyle>
            <a:lvl1pPr algn="l">
              <a:defRPr sz="3000" b="1">
                <a:solidFill>
                  <a:schemeClr val="tx1">
                    <a:lumMod val="85000"/>
                    <a:lumOff val="15000"/>
                  </a:schemeClr>
                </a:solidFill>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7/28/2012</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flipH="1">
            <a:off x="0" y="0"/>
            <a:ext cx="9144000" cy="5782270"/>
          </a:xfrm>
          <a:prstGeom prst="rect">
            <a:avLst/>
          </a:prstGeom>
        </p:spPr>
      </p:pic>
      <p:sp>
        <p:nvSpPr>
          <p:cNvPr id="2" name="Title 1"/>
          <p:cNvSpPr>
            <a:spLocks noGrp="1"/>
          </p:cNvSpPr>
          <p:nvPr>
            <p:ph type="title"/>
          </p:nvPr>
        </p:nvSpPr>
        <p:spPr>
          <a:xfrm>
            <a:off x="457200" y="274638"/>
            <a:ext cx="4572000" cy="1143000"/>
          </a:xfrm>
        </p:spPr>
        <p:txBody>
          <a:bodyPr/>
          <a:lstStyle>
            <a:lvl1pPr algn="l">
              <a:defRPr b="1">
                <a:latin typeface="Corbe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7/28/2012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41148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0" y="5791201"/>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0"/>
            <a:ext cx="9144000" cy="5763753"/>
          </a:xfrm>
          <a:prstGeom prst="rect">
            <a:avLst/>
          </a:prstGeom>
        </p:spPr>
      </p:pic>
      <p:sp>
        <p:nvSpPr>
          <p:cNvPr id="2" name="Title 1"/>
          <p:cNvSpPr>
            <a:spLocks noGrp="1"/>
          </p:cNvSpPr>
          <p:nvPr>
            <p:ph type="title"/>
          </p:nvPr>
        </p:nvSpPr>
        <p:spPr>
          <a:xfrm>
            <a:off x="4495800" y="243857"/>
            <a:ext cx="4572000" cy="1050790"/>
          </a:xfrm>
        </p:spPr>
        <p:txBody>
          <a:bodyPr/>
          <a:lstStyle>
            <a:lvl1pPr algn="l">
              <a:defRPr b="1">
                <a:latin typeface="Corbe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7/28/2012</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495800" y="1569420"/>
            <a:ext cx="4114800" cy="416083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p:cNvPicPr>
            <a:picLocks noChangeAspect="1" noChangeArrowheads="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0" y="5791201"/>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8819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b="1">
                <a:solidFill>
                  <a:schemeClr val="bg1"/>
                </a:solidFill>
                <a:latin typeface="Corbe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7/28/2012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7/28/2012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7/28/2012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7/28/2012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77" r:id="rId2"/>
    <p:sldLayoutId id="2147483651" r:id="rId3"/>
    <p:sldLayoutId id="2147483650" r:id="rId4"/>
    <p:sldLayoutId id="2147483661" r:id="rId5"/>
    <p:sldLayoutId id="2147483678" r:id="rId6"/>
    <p:sldLayoutId id="2147483652" r:id="rId7"/>
    <p:sldLayoutId id="2147483654" r:id="rId8"/>
    <p:sldLayoutId id="2147483655" r:id="rId9"/>
    <p:sldLayoutId id="2147483660" r:id="rId10"/>
    <p:sldLayoutId id="2147483656" r:id="rId11"/>
    <p:sldLayoutId id="2147483676" r:id="rId12"/>
    <p:sldLayoutId id="2147483657" r:id="rId13"/>
    <p:sldLayoutId id="2147483658" r:id="rId14"/>
    <p:sldLayoutId id="2147483659" r:id="rId15"/>
    <p:sldLayoutId id="2147483663"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jp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11.xml"/><Relationship Id="rId7"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4.jp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5.jp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40.jpeg"/><Relationship Id="rId4" Type="http://schemas.openxmlformats.org/officeDocument/2006/relationships/hyperlink" Target="http://www.scrubsandbeyond.com/Shop_by_Catalog.aspx?catalogpage=1&amp;des=11SP"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20.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hyperlink" Target="http://thinksimplenow.com/productivity/15-tips-for-writing-effective-email/" TargetMode="External"/><Relationship Id="rId5" Type="http://schemas.openxmlformats.org/officeDocument/2006/relationships/hyperlink" Target="http://www.inc.com/encyclopedia/written-communication.html"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810000" y="1349265"/>
            <a:ext cx="4953000" cy="1416269"/>
          </a:xfrm>
        </p:spPr>
        <p:txBody>
          <a:bodyPr>
            <a:normAutofit/>
          </a:bodyPr>
          <a:lstStyle/>
          <a:p>
            <a:r>
              <a:rPr lang="en-US" b="1" dirty="0" smtClean="0">
                <a:latin typeface="Corbel" pitchFamily="34" charset="0"/>
              </a:rPr>
              <a:t>Your Customer is Our Customer.</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dirty="0" smtClean="0">
                <a:solidFill>
                  <a:srgbClr val="7BCF27"/>
                </a:solidFill>
                <a:latin typeface="Corbel" pitchFamily="34" charset="0"/>
              </a:rPr>
              <a:t>Agent Training</a:t>
            </a:r>
            <a:r>
              <a:rPr lang="en-US" sz="2400" b="0" dirty="0">
                <a:solidFill>
                  <a:srgbClr val="262626"/>
                </a:solidFill>
              </a:rPr>
              <a:t/>
            </a:r>
            <a:br>
              <a:rPr lang="en-US" sz="2400" b="0" dirty="0">
                <a:solidFill>
                  <a:srgbClr val="262626"/>
                </a:solidFill>
              </a:rPr>
            </a:br>
            <a:r>
              <a:rPr lang="en-US" sz="5600" b="0" dirty="0" smtClean="0">
                <a:solidFill>
                  <a:prstClr val="white"/>
                </a:solidFill>
                <a:latin typeface="Corbel" pitchFamily="34" charset="0"/>
              </a:rPr>
              <a:t>CONTACT CENTER</a:t>
            </a:r>
            <a:endParaRPr lang="en-US" sz="5600" b="0" dirty="0">
              <a:latin typeface="Corbel" pitchFamily="34"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338" y="76200"/>
            <a:ext cx="3434862" cy="2743200"/>
          </a:xfrm>
          <a:prstGeom prst="rect">
            <a:avLst/>
          </a:prstGeom>
        </p:spPr>
      </p:pic>
      <p:pic>
        <p:nvPicPr>
          <p:cNvPr id="6" name="Picture 5"/>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5791200" y="0"/>
            <a:ext cx="3272589" cy="205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3200" dirty="0" smtClean="0">
                <a:solidFill>
                  <a:prstClr val="black">
                    <a:lumMod val="75000"/>
                    <a:lumOff val="25000"/>
                  </a:prstClr>
                </a:solidFill>
              </a:rPr>
              <a:t>Don’t take it personally!</a:t>
            </a:r>
          </a:p>
          <a:p>
            <a:pPr>
              <a:lnSpc>
                <a:spcPct val="80000"/>
              </a:lnSpc>
              <a:buClr>
                <a:prstClr val="black">
                  <a:lumMod val="50000"/>
                  <a:lumOff val="50000"/>
                </a:prstClr>
              </a:buClr>
              <a:buSzPct val="94000"/>
            </a:pPr>
            <a:endParaRPr lang="en-US" sz="32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It will ruin your day – Don’t let it happen!</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Your response will be effected by your mood.</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Responding to </a:t>
            </a:r>
            <a:r>
              <a:rPr lang="en-US" sz="2800" dirty="0" smtClean="0">
                <a:solidFill>
                  <a:prstClr val="black">
                    <a:lumMod val="85000"/>
                    <a:lumOff val="15000"/>
                  </a:prstClr>
                </a:solidFill>
                <a:ea typeface="+mn-ea"/>
                <a:cs typeface="+mn-cs"/>
              </a:rPr>
              <a:t>Conflict – Step 1</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450" y="3561514"/>
            <a:ext cx="2876550" cy="1905000"/>
          </a:xfrm>
          <a:prstGeom prst="rect">
            <a:avLst/>
          </a:prstGeom>
        </p:spPr>
      </p:pic>
    </p:spTree>
    <p:custDataLst>
      <p:tags r:id="rId1"/>
    </p:custDataLst>
    <p:extLst>
      <p:ext uri="{BB962C8B-B14F-4D97-AF65-F5344CB8AC3E}">
        <p14:creationId xmlns:p14="http://schemas.microsoft.com/office/powerpoint/2010/main" val="2554382050"/>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 calcmode="lin" valueType="num">
                                      <p:cBhvr additive="base">
                                        <p:cTn id="1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3200" dirty="0" smtClean="0">
                <a:solidFill>
                  <a:prstClr val="black">
                    <a:lumMod val="75000"/>
                    <a:lumOff val="25000"/>
                  </a:prstClr>
                </a:solidFill>
              </a:rPr>
              <a:t>Gather Details</a:t>
            </a:r>
          </a:p>
          <a:p>
            <a:pPr>
              <a:lnSpc>
                <a:spcPct val="80000"/>
              </a:lnSpc>
              <a:buClr>
                <a:prstClr val="black">
                  <a:lumMod val="50000"/>
                  <a:lumOff val="50000"/>
                </a:prstClr>
              </a:buClr>
              <a:buSzPct val="94000"/>
            </a:pPr>
            <a:endParaRPr lang="en-US" sz="32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Goes back to listening</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You cannot provide a solution unless you have a complete understanding of the problem.</a:t>
            </a:r>
          </a:p>
          <a:p>
            <a:pPr marL="342900" indent="-342900">
              <a:lnSpc>
                <a:spcPct val="80000"/>
              </a:lnSpc>
              <a:buClr>
                <a:prstClr val="black">
                  <a:lumMod val="50000"/>
                  <a:lumOff val="50000"/>
                </a:prstClr>
              </a:buClr>
              <a:buSzPct val="94000"/>
              <a:buFont typeface="Arial" pitchFamily="34" charset="0"/>
              <a:buChar char="•"/>
            </a:pPr>
            <a:endParaRPr lang="en-US" sz="24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Is it a problem with a product or service? The answer will inform the solution you provide.</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Responding to </a:t>
            </a:r>
            <a:r>
              <a:rPr lang="en-US" sz="2800" dirty="0" smtClean="0">
                <a:solidFill>
                  <a:prstClr val="black">
                    <a:lumMod val="85000"/>
                    <a:lumOff val="15000"/>
                  </a:prstClr>
                </a:solidFill>
                <a:ea typeface="+mn-ea"/>
                <a:cs typeface="+mn-cs"/>
              </a:rPr>
              <a:t>Conflict – Step 2</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03376" y="4953000"/>
            <a:ext cx="849294" cy="1262063"/>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733800" y="4745831"/>
            <a:ext cx="838200" cy="83820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291254" y="5466514"/>
            <a:ext cx="838200" cy="838200"/>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12524" y="4745831"/>
            <a:ext cx="838200" cy="838200"/>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676400" y="5466514"/>
            <a:ext cx="838200" cy="838200"/>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4429" y="5560585"/>
            <a:ext cx="838200" cy="838200"/>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165460" y="5819748"/>
            <a:ext cx="838200" cy="838200"/>
          </a:xfrm>
          <a:prstGeom prst="rect">
            <a:avLst/>
          </a:prstGeom>
        </p:spPr>
      </p:pic>
      <p:pic>
        <p:nvPicPr>
          <p:cNvPr id="15" name="Picture 1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324" y="5074210"/>
            <a:ext cx="838200" cy="838200"/>
          </a:xfrm>
          <a:prstGeom prst="rect">
            <a:avLst/>
          </a:prstGeom>
        </p:spPr>
      </p:pic>
    </p:spTree>
    <p:custDataLst>
      <p:tags r:id="rId1"/>
    </p:custDataLst>
    <p:extLst>
      <p:ext uri="{BB962C8B-B14F-4D97-AF65-F5344CB8AC3E}">
        <p14:creationId xmlns:p14="http://schemas.microsoft.com/office/powerpoint/2010/main" val="3913744468"/>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 calcmode="lin" valueType="num">
                                      <p:cBhvr additive="base">
                                        <p:cTn id="1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 calcmode="lin" valueType="num">
                                      <p:cBhvr additive="base">
                                        <p:cTn id="2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3200" dirty="0" smtClean="0">
                <a:solidFill>
                  <a:prstClr val="black">
                    <a:lumMod val="75000"/>
                    <a:lumOff val="25000"/>
                  </a:prstClr>
                </a:solidFill>
              </a:rPr>
              <a:t>Offer Solution</a:t>
            </a:r>
          </a:p>
          <a:p>
            <a:pPr>
              <a:lnSpc>
                <a:spcPct val="80000"/>
              </a:lnSpc>
              <a:buClr>
                <a:prstClr val="black">
                  <a:lumMod val="50000"/>
                  <a:lumOff val="50000"/>
                </a:prstClr>
              </a:buClr>
              <a:buSzPct val="94000"/>
            </a:pPr>
            <a:endParaRPr lang="en-US" sz="32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Stay within policy.</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Responding to </a:t>
            </a:r>
            <a:r>
              <a:rPr lang="en-US" sz="2800" dirty="0" smtClean="0">
                <a:solidFill>
                  <a:prstClr val="black">
                    <a:lumMod val="85000"/>
                    <a:lumOff val="15000"/>
                  </a:prstClr>
                </a:solidFill>
                <a:ea typeface="+mn-ea"/>
                <a:cs typeface="+mn-cs"/>
              </a:rPr>
              <a:t>Conflict – Step 3</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800" y="2743200"/>
            <a:ext cx="3871024" cy="290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389266238"/>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3200" dirty="0" smtClean="0">
                <a:solidFill>
                  <a:prstClr val="black">
                    <a:lumMod val="75000"/>
                    <a:lumOff val="25000"/>
                  </a:prstClr>
                </a:solidFill>
              </a:rPr>
              <a:t>Escalate when necessary</a:t>
            </a:r>
          </a:p>
          <a:p>
            <a:pPr>
              <a:lnSpc>
                <a:spcPct val="80000"/>
              </a:lnSpc>
              <a:buClr>
                <a:prstClr val="black">
                  <a:lumMod val="50000"/>
                  <a:lumOff val="50000"/>
                </a:prstClr>
              </a:buClr>
              <a:buSzPct val="94000"/>
            </a:pPr>
            <a:endParaRPr lang="en-US" sz="32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Do all you can to resolve the issue, but pass it up when you must.</a:t>
            </a:r>
            <a:endParaRPr lang="en-US" sz="24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Responding to </a:t>
            </a:r>
            <a:r>
              <a:rPr lang="en-US" sz="2800" dirty="0" smtClean="0">
                <a:solidFill>
                  <a:prstClr val="black">
                    <a:lumMod val="85000"/>
                    <a:lumOff val="15000"/>
                  </a:prstClr>
                </a:solidFill>
                <a:ea typeface="+mn-ea"/>
                <a:cs typeface="+mn-cs"/>
              </a:rPr>
              <a:t>Conflict – Step 4</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 y="3518232"/>
            <a:ext cx="2514600" cy="2009775"/>
          </a:xfrm>
          <a:prstGeom prst="rect">
            <a:avLst/>
          </a:prstGeom>
        </p:spPr>
      </p:pic>
    </p:spTree>
    <p:custDataLst>
      <p:tags r:id="rId1"/>
    </p:custDataLst>
    <p:extLst>
      <p:ext uri="{BB962C8B-B14F-4D97-AF65-F5344CB8AC3E}">
        <p14:creationId xmlns:p14="http://schemas.microsoft.com/office/powerpoint/2010/main" val="3907939591"/>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3200" dirty="0" smtClean="0">
                <a:solidFill>
                  <a:prstClr val="black">
                    <a:lumMod val="75000"/>
                    <a:lumOff val="25000"/>
                  </a:prstClr>
                </a:solidFill>
              </a:rPr>
              <a:t>Be courteous</a:t>
            </a:r>
          </a:p>
          <a:p>
            <a:pPr>
              <a:lnSpc>
                <a:spcPct val="80000"/>
              </a:lnSpc>
              <a:buClr>
                <a:prstClr val="black">
                  <a:lumMod val="50000"/>
                  <a:lumOff val="50000"/>
                </a:prstClr>
              </a:buClr>
              <a:buSzPct val="94000"/>
            </a:pPr>
            <a:endParaRPr lang="en-US" sz="32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Remember your manners.</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Offer the best possible solution within policy. </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Treat your customer as you would like to be treated.</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Make them feel cared for and valued in your words and actions.</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endParaRPr lang="en-US" sz="24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Responding to </a:t>
            </a:r>
            <a:r>
              <a:rPr lang="en-US" sz="2800" dirty="0" smtClean="0">
                <a:solidFill>
                  <a:prstClr val="black">
                    <a:lumMod val="85000"/>
                    <a:lumOff val="15000"/>
                  </a:prstClr>
                </a:solidFill>
                <a:ea typeface="+mn-ea"/>
                <a:cs typeface="+mn-cs"/>
              </a:rPr>
              <a:t>Conflict – Step 5</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992470507"/>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3200" dirty="0" smtClean="0">
                <a:solidFill>
                  <a:prstClr val="black">
                    <a:lumMod val="75000"/>
                    <a:lumOff val="25000"/>
                  </a:prstClr>
                </a:solidFill>
              </a:rPr>
              <a:t>Document</a:t>
            </a:r>
          </a:p>
          <a:p>
            <a:pPr>
              <a:lnSpc>
                <a:spcPct val="80000"/>
              </a:lnSpc>
              <a:buClr>
                <a:prstClr val="black">
                  <a:lumMod val="50000"/>
                  <a:lumOff val="50000"/>
                </a:prstClr>
              </a:buClr>
              <a:buSzPct val="94000"/>
            </a:pPr>
            <a:endParaRPr lang="en-US" sz="32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Those handling the issue after you need accurate &amp; detailed information.</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Customer service issues are reviewed for service gaps.</a:t>
            </a:r>
          </a:p>
          <a:p>
            <a:pPr marL="800100" lvl="1"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800100" lvl="1"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Reviewed by partners</a:t>
            </a:r>
          </a:p>
          <a:p>
            <a:pPr marL="800100" lvl="1"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rPr>
              <a:t>Reviewed internally so service gaps do not arise in the future</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endParaRPr lang="en-US" sz="24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Responding to </a:t>
            </a:r>
            <a:r>
              <a:rPr lang="en-US" sz="2800" dirty="0" smtClean="0">
                <a:solidFill>
                  <a:prstClr val="black">
                    <a:lumMod val="85000"/>
                    <a:lumOff val="15000"/>
                  </a:prstClr>
                </a:solidFill>
                <a:ea typeface="+mn-ea"/>
                <a:cs typeface="+mn-cs"/>
              </a:rPr>
              <a:t>Conflict – Step 6</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5800" y="5410200"/>
            <a:ext cx="1143105" cy="1143105"/>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76759" y="5439352"/>
            <a:ext cx="1143105" cy="1143105"/>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581400" y="5410199"/>
            <a:ext cx="1143105" cy="1143105"/>
          </a:xfrm>
          <a:prstGeom prst="rect">
            <a:avLst/>
          </a:prstGeom>
        </p:spPr>
      </p:pic>
    </p:spTree>
    <p:custDataLst>
      <p:tags r:id="rId1"/>
    </p:custDataLst>
    <p:extLst>
      <p:ext uri="{BB962C8B-B14F-4D97-AF65-F5344CB8AC3E}">
        <p14:creationId xmlns:p14="http://schemas.microsoft.com/office/powerpoint/2010/main" val="884194005"/>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1999"/>
            <a:ext cx="4876800" cy="532647"/>
          </a:xfrm>
        </p:spPr>
        <p:txBody>
          <a:bodyPr>
            <a:normAutofit fontScale="90000"/>
          </a:bodyPr>
          <a:lstStyle/>
          <a:p>
            <a:pPr algn="ct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038600" y="1569420"/>
            <a:ext cx="4876800" cy="4160838"/>
          </a:xfrm>
        </p:spPr>
        <p:txBody>
          <a:bodyPr/>
          <a:lstStyle/>
          <a:p>
            <a:pPr marL="0" indent="0">
              <a:buNone/>
            </a:pPr>
            <a:r>
              <a:rPr lang="en-US" dirty="0" smtClean="0">
                <a:latin typeface="+mj-lt"/>
                <a:cs typeface="Arial" pitchFamily="34" charset="0"/>
              </a:rPr>
              <a:t>Take ownership and pick up the phone</a:t>
            </a:r>
            <a:r>
              <a:rPr lang="en-US" dirty="0" smtClean="0">
                <a:latin typeface="Arial" pitchFamily="34" charset="0"/>
                <a:cs typeface="Arial" pitchFamily="34" charset="0"/>
              </a:rPr>
              <a:t>.</a:t>
            </a:r>
          </a:p>
          <a:p>
            <a:pPr lvl="1">
              <a:buFont typeface="Wingdings" pitchFamily="2" charset="2"/>
              <a:buChar char="ü"/>
            </a:pPr>
            <a:r>
              <a:rPr lang="en-US" dirty="0" smtClean="0">
                <a:latin typeface="Arial" pitchFamily="34" charset="0"/>
                <a:cs typeface="Arial" pitchFamily="34" charset="0"/>
              </a:rPr>
              <a:t> </a:t>
            </a:r>
            <a:r>
              <a:rPr lang="en-US" sz="2400" dirty="0" smtClean="0">
                <a:cs typeface="Arial" pitchFamily="34" charset="0"/>
              </a:rPr>
              <a:t>Layered and complex = Phone call</a:t>
            </a:r>
          </a:p>
          <a:p>
            <a:pPr lvl="1">
              <a:buFont typeface="Wingdings" pitchFamily="2" charset="2"/>
              <a:buChar char="ü"/>
            </a:pPr>
            <a:r>
              <a:rPr lang="en-US" sz="2400" dirty="0">
                <a:cs typeface="Arial" pitchFamily="34" charset="0"/>
              </a:rPr>
              <a:t> </a:t>
            </a:r>
            <a:r>
              <a:rPr lang="en-US" sz="2400" dirty="0" smtClean="0">
                <a:cs typeface="Arial" pitchFamily="34" charset="0"/>
              </a:rPr>
              <a:t>Too many variables/questions = Phone call</a:t>
            </a:r>
          </a:p>
          <a:p>
            <a:pPr lvl="1">
              <a:buFont typeface="Wingdings" pitchFamily="2" charset="2"/>
              <a:buChar char="ü"/>
            </a:pPr>
            <a:r>
              <a:rPr lang="en-US" sz="2400" dirty="0" smtClean="0">
                <a:cs typeface="Arial" pitchFamily="34" charset="0"/>
              </a:rPr>
              <a:t> Multiple emails = Phone call</a:t>
            </a:r>
          </a:p>
          <a:p>
            <a:pPr marL="457200" lvl="1" indent="0">
              <a:buNone/>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TextBox 3"/>
          <p:cNvSpPr txBox="1"/>
          <p:nvPr/>
        </p:nvSpPr>
        <p:spPr>
          <a:xfrm>
            <a:off x="4343400" y="543580"/>
            <a:ext cx="4343400" cy="523220"/>
          </a:xfrm>
          <a:prstGeom prst="rect">
            <a:avLst/>
          </a:prstGeom>
          <a:noFill/>
        </p:spPr>
        <p:txBody>
          <a:bodyPr wrap="square" rtlCol="0">
            <a:spAutoFit/>
          </a:bodyPr>
          <a:lstStyle/>
          <a:p>
            <a:pPr algn="ctr"/>
            <a:r>
              <a:rPr lang="en-US" sz="2800" b="1" dirty="0">
                <a:latin typeface="Arial" pitchFamily="34" charset="0"/>
                <a:cs typeface="Arial" pitchFamily="34" charset="0"/>
              </a:rPr>
              <a:t>Take it to the Next Level</a:t>
            </a:r>
            <a:endParaRPr lang="en-US" sz="2800" b="1" dirty="0"/>
          </a:p>
        </p:txBody>
      </p:sp>
      <p:sp>
        <p:nvSpPr>
          <p:cNvPr id="5" name="TextBox 4"/>
          <p:cNvSpPr txBox="1"/>
          <p:nvPr/>
        </p:nvSpPr>
        <p:spPr>
          <a:xfrm>
            <a:off x="5029200" y="6120825"/>
            <a:ext cx="4038600"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Responding to Conflict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935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2800" dirty="0" smtClean="0">
                <a:solidFill>
                  <a:prstClr val="black">
                    <a:lumMod val="75000"/>
                    <a:lumOff val="25000"/>
                  </a:prstClr>
                </a:solidFill>
                <a:latin typeface="+mj-lt"/>
              </a:rPr>
              <a:t>The 6 things to ask </a:t>
            </a:r>
            <a:r>
              <a:rPr lang="en-US" sz="2800" dirty="0" smtClean="0">
                <a:solidFill>
                  <a:prstClr val="black">
                    <a:lumMod val="75000"/>
                    <a:lumOff val="25000"/>
                  </a:prstClr>
                </a:solidFill>
                <a:latin typeface="+mj-lt"/>
              </a:rPr>
              <a:t>yourself:</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Where are the pitfalls?</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How is what I’m doing affecting the next step in the process?</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Have I informed the customer?</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Have I informed the other constituent departments?</a:t>
            </a: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Are my notes helpful, concise, and accurate?</a:t>
            </a: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If I’m passing the baton, is there anyone there to receive it?</a:t>
            </a:r>
          </a:p>
          <a:p>
            <a:pPr marL="233363" indent="-233363">
              <a:lnSpc>
                <a:spcPct val="80000"/>
              </a:lnSpc>
              <a:buClr>
                <a:prstClr val="black">
                  <a:lumMod val="50000"/>
                  <a:lumOff val="50000"/>
                </a:prstClr>
              </a:buClr>
              <a:buSzPct val="94000"/>
              <a:buFont typeface="Calibri" pitchFamily="34" charset="0"/>
              <a:buChar char="»"/>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400" dirty="0" smtClean="0">
                <a:solidFill>
                  <a:prstClr val="black">
                    <a:lumMod val="85000"/>
                    <a:lumOff val="15000"/>
                  </a:prstClr>
                </a:solidFill>
                <a:ea typeface="+mn-ea"/>
                <a:cs typeface="+mn-cs"/>
              </a:rPr>
              <a:t>Skill: Understanding the Implications to Workflow</a:t>
            </a:r>
            <a:endParaRPr lang="en-US" sz="2400"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988549671"/>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 calcmode="lin" valueType="num">
                                      <p:cBhvr additive="base">
                                        <p:cTn id="1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 calcmode="lin" valueType="num">
                                      <p:cBhvr additive="base">
                                        <p:cTn id="1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8" end="8"/>
                                            </p:txEl>
                                          </p:spTgt>
                                        </p:tgtEl>
                                        <p:attrNameLst>
                                          <p:attrName>style.visibility</p:attrName>
                                        </p:attrNameLst>
                                      </p:cBhvr>
                                      <p:to>
                                        <p:strVal val="visible"/>
                                      </p:to>
                                    </p:set>
                                    <p:anim calcmode="lin" valueType="num">
                                      <p:cBhvr additive="base">
                                        <p:cTn id="25"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10" end="10"/>
                                            </p:txEl>
                                          </p:spTgt>
                                        </p:tgtEl>
                                        <p:attrNameLst>
                                          <p:attrName>style.visibility</p:attrName>
                                        </p:attrNameLst>
                                      </p:cBhvr>
                                      <p:to>
                                        <p:strVal val="visible"/>
                                      </p:to>
                                    </p:set>
                                    <p:anim calcmode="lin" valueType="num">
                                      <p:cBhvr additive="base">
                                        <p:cTn id="31"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12" end="12"/>
                                            </p:txEl>
                                          </p:spTgt>
                                        </p:tgtEl>
                                        <p:attrNameLst>
                                          <p:attrName>style.visibility</p:attrName>
                                        </p:attrNameLst>
                                      </p:cBhvr>
                                      <p:to>
                                        <p:strVal val="visible"/>
                                      </p:to>
                                    </p:set>
                                    <p:anim calcmode="lin" valueType="num">
                                      <p:cBhvr additive="base">
                                        <p:cTn id="37"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1999"/>
            <a:ext cx="4876800" cy="532647"/>
          </a:xfrm>
        </p:spPr>
        <p:txBody>
          <a:bodyPr>
            <a:normAutofit fontScale="90000"/>
          </a:bodyPr>
          <a:lstStyle/>
          <a:p>
            <a:pPr algn="ct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038600" y="1569420"/>
            <a:ext cx="4876800" cy="4160838"/>
          </a:xfrm>
        </p:spPr>
        <p:txBody>
          <a:bodyPr/>
          <a:lstStyle/>
          <a:p>
            <a:pPr marL="0" indent="0">
              <a:buNone/>
            </a:pPr>
            <a:r>
              <a:rPr lang="en-US" dirty="0" smtClean="0">
                <a:latin typeface="+mj-lt"/>
                <a:cs typeface="Arial" pitchFamily="34" charset="0"/>
              </a:rPr>
              <a:t>Establish a personal method for follow-up.</a:t>
            </a:r>
          </a:p>
          <a:p>
            <a:pPr lvl="1">
              <a:buFont typeface="Wingdings" pitchFamily="2" charset="2"/>
              <a:buChar char="ü"/>
            </a:pPr>
            <a:r>
              <a:rPr lang="en-US" sz="2400" dirty="0" smtClean="0">
                <a:cs typeface="Arial" pitchFamily="34" charset="0"/>
              </a:rPr>
              <a:t>Send yourself an email.</a:t>
            </a:r>
          </a:p>
          <a:p>
            <a:pPr lvl="1">
              <a:buFont typeface="Wingdings" pitchFamily="2" charset="2"/>
              <a:buChar char="ü"/>
            </a:pPr>
            <a:r>
              <a:rPr lang="en-US" sz="2400" dirty="0">
                <a:cs typeface="Arial" pitchFamily="34" charset="0"/>
              </a:rPr>
              <a:t> </a:t>
            </a:r>
            <a:r>
              <a:rPr lang="en-US" sz="2400" dirty="0" smtClean="0">
                <a:cs typeface="Arial" pitchFamily="34" charset="0"/>
              </a:rPr>
              <a:t>Use task manager or case notes feature.</a:t>
            </a:r>
          </a:p>
          <a:p>
            <a:pPr lvl="1">
              <a:buFont typeface="Wingdings" pitchFamily="2" charset="2"/>
              <a:buChar char="ü"/>
            </a:pPr>
            <a:r>
              <a:rPr lang="en-US" sz="2400" dirty="0" smtClean="0">
                <a:cs typeface="Arial" pitchFamily="34" charset="0"/>
              </a:rPr>
              <a:t>Use calendar to follow up on certain dates.</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TextBox 3"/>
          <p:cNvSpPr txBox="1"/>
          <p:nvPr/>
        </p:nvSpPr>
        <p:spPr>
          <a:xfrm>
            <a:off x="4343400" y="543580"/>
            <a:ext cx="4343400" cy="523220"/>
          </a:xfrm>
          <a:prstGeom prst="rect">
            <a:avLst/>
          </a:prstGeom>
          <a:noFill/>
        </p:spPr>
        <p:txBody>
          <a:bodyPr wrap="square" rtlCol="0">
            <a:spAutoFit/>
          </a:bodyPr>
          <a:lstStyle/>
          <a:p>
            <a:pPr algn="ctr"/>
            <a:r>
              <a:rPr lang="en-US" sz="2800" b="1" dirty="0">
                <a:latin typeface="Arial" pitchFamily="34" charset="0"/>
                <a:cs typeface="Arial" pitchFamily="34" charset="0"/>
              </a:rPr>
              <a:t>Take it to the Next Level</a:t>
            </a:r>
            <a:endParaRPr lang="en-US" sz="2800" b="1" dirty="0"/>
          </a:p>
        </p:txBody>
      </p:sp>
      <p:sp>
        <p:nvSpPr>
          <p:cNvPr id="5" name="TextBox 4"/>
          <p:cNvSpPr txBox="1"/>
          <p:nvPr/>
        </p:nvSpPr>
        <p:spPr>
          <a:xfrm>
            <a:off x="4114800" y="6059269"/>
            <a:ext cx="50292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Understanding Workflow</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25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Knowledge</a:t>
            </a:r>
            <a:r>
              <a:rPr lang="en-US" sz="4000" dirty="0" smtClean="0">
                <a:latin typeface="+mj-lt"/>
              </a:rPr>
              <a:t> </a:t>
            </a:r>
            <a:r>
              <a:rPr lang="en-US" sz="4000" dirty="0" smtClean="0">
                <a:solidFill>
                  <a:schemeClr val="tx1">
                    <a:lumMod val="50000"/>
                    <a:lumOff val="50000"/>
                  </a:schemeClr>
                </a:solidFill>
                <a:latin typeface="+mj-lt"/>
              </a:rPr>
              <a:t>Check</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369953"/>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2000" y="990600"/>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38456"/>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3" name="Group 22"/>
          <p:cNvGrpSpPr/>
          <p:nvPr/>
        </p:nvGrpSpPr>
        <p:grpSpPr>
          <a:xfrm>
            <a:off x="3545160" y="990600"/>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695236"/>
              <a:ext cx="1931160" cy="954107"/>
            </a:xfrm>
            <a:prstGeom prst="rect">
              <a:avLst/>
            </a:prstGeom>
            <a:noFill/>
          </p:spPr>
          <p:txBody>
            <a:bodyPr wrap="square" rtlCol="0">
              <a:normAutofit/>
            </a:bodyPr>
            <a:lstStyle/>
            <a:p>
              <a:pPr algn="ctr">
                <a:lnSpc>
                  <a:spcPct val="80000"/>
                </a:lnSpc>
              </a:pPr>
              <a:r>
                <a:rPr lang="en-US" sz="2000" b="1" spc="60" dirty="0" smtClean="0">
                  <a:solidFill>
                    <a:schemeClr val="bg1"/>
                  </a:solidFill>
                  <a:effectLst>
                    <a:outerShdw blurRad="50800" dist="25400" dir="5400000" algn="t" rotWithShape="0">
                      <a:prstClr val="black">
                        <a:alpha val="15000"/>
                      </a:prstClr>
                    </a:outerShdw>
                  </a:effectLst>
                </a:rPr>
                <a:t>How can we employ each skill?</a:t>
              </a:r>
              <a:endParaRPr lang="en-US" sz="20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48668" y="197294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020655"/>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 is the result?</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198975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2" name="TextBox 21"/>
          <p:cNvSpPr txBox="1"/>
          <p:nvPr/>
        </p:nvSpPr>
        <p:spPr>
          <a:xfrm>
            <a:off x="3733800" y="4191000"/>
            <a:ext cx="1981200" cy="923330"/>
          </a:xfrm>
          <a:prstGeom prst="rect">
            <a:avLst/>
          </a:prstGeom>
          <a:noFill/>
        </p:spPr>
        <p:txBody>
          <a:bodyPr wrap="square" rtlCol="0">
            <a:spAutoFit/>
          </a:bodyPr>
          <a:lstStyle/>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endParaRPr lang="en-US" dirty="0">
              <a:solidFill>
                <a:schemeClr val="accent4">
                  <a:lumMod val="75000"/>
                </a:schemeClr>
              </a:solidFill>
              <a:latin typeface="Arial" pitchFamily="34" charset="0"/>
              <a:cs typeface="Arial" pitchFamily="34" charset="0"/>
            </a:endParaRPr>
          </a:p>
        </p:txBody>
      </p:sp>
      <p:sp>
        <p:nvSpPr>
          <p:cNvPr id="25" name="TextBox 24"/>
          <p:cNvSpPr txBox="1"/>
          <p:nvPr/>
        </p:nvSpPr>
        <p:spPr>
          <a:xfrm>
            <a:off x="6629400" y="4040309"/>
            <a:ext cx="1909011" cy="1815882"/>
          </a:xfrm>
          <a:prstGeom prst="rect">
            <a:avLst/>
          </a:prstGeom>
          <a:noFill/>
        </p:spPr>
        <p:txBody>
          <a:bodyPr wrap="square" rtlCol="0">
            <a:spAutoFit/>
          </a:bodyPr>
          <a:lstStyle/>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Complete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Concise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Clear</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Concrete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Correct</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Considerate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Courteous</a:t>
            </a:r>
            <a:endParaRPr lang="en-US" sz="1600" dirty="0">
              <a:solidFill>
                <a:schemeClr val="accent2">
                  <a:lumMod val="75000"/>
                </a:schemeClr>
              </a:solidFill>
              <a:latin typeface="Arial" pitchFamily="34" charset="0"/>
              <a:cs typeface="Arial" pitchFamily="34" charset="0"/>
            </a:endParaRPr>
          </a:p>
        </p:txBody>
      </p:sp>
      <p:sp>
        <p:nvSpPr>
          <p:cNvPr id="27" name="TextBox 26"/>
          <p:cNvSpPr txBox="1"/>
          <p:nvPr/>
        </p:nvSpPr>
        <p:spPr>
          <a:xfrm>
            <a:off x="750711" y="6248400"/>
            <a:ext cx="7973935" cy="457200"/>
          </a:xfrm>
          <a:prstGeom prst="rect">
            <a:avLst/>
          </a:prstGeom>
          <a:noFill/>
        </p:spPr>
        <p:txBody>
          <a:bodyPr wrap="none" rtlCol="0">
            <a:normAutofit/>
          </a:bodyPr>
          <a:lstStyle/>
          <a:p>
            <a:pPr algn="r"/>
            <a:r>
              <a:rPr lang="en-US" sz="2000" b="1" dirty="0" smtClean="0">
                <a:solidFill>
                  <a:schemeClr val="tx1">
                    <a:lumMod val="75000"/>
                    <a:lumOff val="25000"/>
                  </a:schemeClr>
                </a:solidFill>
              </a:rPr>
              <a:t>Your Customer is Our Customer.</a:t>
            </a:r>
            <a:endParaRPr lang="en-US" sz="2000" b="1" dirty="0">
              <a:solidFill>
                <a:schemeClr val="tx1">
                  <a:lumMod val="75000"/>
                  <a:lumOff val="25000"/>
                </a:schemeClr>
              </a:solidFill>
            </a:endParaRPr>
          </a:p>
        </p:txBody>
      </p:sp>
      <p:sp>
        <p:nvSpPr>
          <p:cNvPr id="9" name="TextBox 8"/>
          <p:cNvSpPr txBox="1"/>
          <p:nvPr/>
        </p:nvSpPr>
        <p:spPr>
          <a:xfrm>
            <a:off x="381000" y="4114800"/>
            <a:ext cx="2743200" cy="1323439"/>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Listening</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Responding to Conflict</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Understanding Workflow</a:t>
            </a:r>
          </a:p>
          <a:p>
            <a:pPr marL="285750" indent="-285750">
              <a:buFont typeface="Arial" pitchFamily="34" charset="0"/>
              <a:buChar char="•"/>
            </a:pPr>
            <a:r>
              <a:rPr lang="en-US" sz="1600" dirty="0">
                <a:solidFill>
                  <a:schemeClr val="accent6">
                    <a:lumMod val="75000"/>
                  </a:schemeClr>
                </a:solidFill>
                <a:latin typeface="Arial" pitchFamily="34" charset="0"/>
                <a:cs typeface="Arial" pitchFamily="34" charset="0"/>
              </a:rPr>
              <a:t>Crafting </a:t>
            </a:r>
            <a:r>
              <a:rPr lang="en-US" sz="1600" dirty="0" smtClean="0">
                <a:solidFill>
                  <a:schemeClr val="accent6">
                    <a:lumMod val="75000"/>
                  </a:schemeClr>
                </a:solidFill>
                <a:latin typeface="Arial" pitchFamily="34" charset="0"/>
                <a:cs typeface="Arial" pitchFamily="34" charset="0"/>
              </a:rPr>
              <a:t>Response</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Self Evaluation</a:t>
            </a:r>
            <a:endParaRPr lang="en-US" sz="1600" dirty="0">
              <a:solidFill>
                <a:schemeClr val="accent6">
                  <a:lumMod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30480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9752" y="2111514"/>
            <a:ext cx="1747248" cy="707886"/>
          </a:xfrm>
          <a:prstGeom prst="rect">
            <a:avLst/>
          </a:prstGeom>
          <a:noFill/>
        </p:spPr>
        <p:txBody>
          <a:bodyPr wrap="square" rtlCol="0">
            <a:spAutoFit/>
          </a:bodyPr>
          <a:lstStyle/>
          <a:p>
            <a:pPr algn="ctr"/>
            <a:r>
              <a:rPr lang="en-US" sz="2000" b="1" dirty="0" smtClean="0">
                <a:solidFill>
                  <a:schemeClr val="bg1"/>
                </a:solidFill>
              </a:rPr>
              <a:t>What skills do we need?</a:t>
            </a:r>
            <a:endParaRPr lang="en-US" sz="2000" b="1" dirty="0">
              <a:solidFill>
                <a:schemeClr val="bg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45" presetClass="entr" presetSubtype="0" fill="hold"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anim calcmode="lin" valueType="num">
                                      <p:cBhvr>
                                        <p:cTn id="15" dur="2000" fill="hold"/>
                                        <p:tgtEl>
                                          <p:spTgt spid="26"/>
                                        </p:tgtEl>
                                        <p:attrNameLst>
                                          <p:attrName>ppt_w</p:attrName>
                                        </p:attrNameLst>
                                      </p:cBhvr>
                                      <p:tavLst>
                                        <p:tav tm="0" fmla="#ppt_w*sin(2.5*pi*$)">
                                          <p:val>
                                            <p:fltVal val="0"/>
                                          </p:val>
                                        </p:tav>
                                        <p:tav tm="100000">
                                          <p:val>
                                            <p:fltVal val="1"/>
                                          </p:val>
                                        </p:tav>
                                      </p:tavLst>
                                    </p:anim>
                                    <p:anim calcmode="lin" valueType="num">
                                      <p:cBhvr>
                                        <p:cTn id="16" dur="2000" fill="hold"/>
                                        <p:tgtEl>
                                          <p:spTgt spid="2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anim calcmode="lin" valueType="num">
                                      <p:cBhvr>
                                        <p:cTn id="20" dur="2000" fill="hold"/>
                                        <p:tgtEl>
                                          <p:spTgt spid="23"/>
                                        </p:tgtEl>
                                        <p:attrNameLst>
                                          <p:attrName>ppt_w</p:attrName>
                                        </p:attrNameLst>
                                      </p:cBhvr>
                                      <p:tavLst>
                                        <p:tav tm="0" fmla="#ppt_w*sin(2.5*pi*$)">
                                          <p:val>
                                            <p:fltVal val="0"/>
                                          </p:val>
                                        </p:tav>
                                        <p:tav tm="100000">
                                          <p:val>
                                            <p:fltVal val="1"/>
                                          </p:val>
                                        </p:tav>
                                      </p:tavLst>
                                    </p:anim>
                                    <p:anim calcmode="lin" valueType="num">
                                      <p:cBhvr>
                                        <p:cTn id="21" dur="2000" fill="hold"/>
                                        <p:tgtEl>
                                          <p:spTgt spid="23"/>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anim calcmode="lin" valueType="num">
                                      <p:cBhvr>
                                        <p:cTn id="25" dur="2000" fill="hold"/>
                                        <p:tgtEl>
                                          <p:spTgt spid="24"/>
                                        </p:tgtEl>
                                        <p:attrNameLst>
                                          <p:attrName>ppt_w</p:attrName>
                                        </p:attrNameLst>
                                      </p:cBhvr>
                                      <p:tavLst>
                                        <p:tav tm="0" fmla="#ppt_w*sin(2.5*pi*$)">
                                          <p:val>
                                            <p:fltVal val="0"/>
                                          </p:val>
                                        </p:tav>
                                        <p:tav tm="100000">
                                          <p:val>
                                            <p:fltVal val="1"/>
                                          </p:val>
                                        </p:tav>
                                      </p:tavLst>
                                    </p:anim>
                                    <p:anim calcmode="lin" valueType="num">
                                      <p:cBhvr>
                                        <p:cTn id="26" dur="2000" fill="hold"/>
                                        <p:tgtEl>
                                          <p:spTgt spid="24"/>
                                        </p:tgtEl>
                                        <p:attrNameLst>
                                          <p:attrName>ppt_h</p:attrName>
                                        </p:attrNameLst>
                                      </p:cBhvr>
                                      <p:tavLst>
                                        <p:tav tm="0">
                                          <p:val>
                                            <p:strVal val="#ppt_h"/>
                                          </p:val>
                                        </p:tav>
                                        <p:tav tm="100000">
                                          <p:val>
                                            <p:strVal val="#ppt_h"/>
                                          </p:val>
                                        </p:tav>
                                      </p:tavLst>
                                    </p:anim>
                                  </p:childTnLst>
                                </p:cTn>
                              </p:par>
                              <p:par>
                                <p:cTn id="27" presetID="8" presetClass="emph" presetSubtype="0" fill="hold" nodeType="withEffect">
                                  <p:stCondLst>
                                    <p:cond delay="500"/>
                                  </p:stCondLst>
                                  <p:childTnLst>
                                    <p:animRot by="21600000">
                                      <p:cBhvr>
                                        <p:cTn id="28" dur="2000" fill="hold"/>
                                        <p:tgtEl>
                                          <p:spTgt spid="102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additive="base">
                                        <p:cTn id="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additive="base">
                                        <p:cTn id="4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 calcmode="lin" valueType="num">
                                      <p:cBhvr additive="base">
                                        <p:cTn id="5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 calcmode="lin" valueType="num">
                                      <p:cBhvr additive="base">
                                        <p:cTn id="5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2">
                                            <p:txEl>
                                              <p:pRg st="1" end="1"/>
                                            </p:txEl>
                                          </p:spTgt>
                                        </p:tgtEl>
                                        <p:attrNameLst>
                                          <p:attrName>style.visibility</p:attrName>
                                        </p:attrNameLst>
                                      </p:cBhvr>
                                      <p:to>
                                        <p:strVal val="visible"/>
                                      </p:to>
                                    </p:set>
                                    <p:anim calcmode="lin" valueType="num">
                                      <p:cBhvr additive="base">
                                        <p:cTn id="69"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2">
                                            <p:txEl>
                                              <p:pRg st="2" end="2"/>
                                            </p:txEl>
                                          </p:spTgt>
                                        </p:tgtEl>
                                        <p:attrNameLst>
                                          <p:attrName>style.visibility</p:attrName>
                                        </p:attrNameLst>
                                      </p:cBhvr>
                                      <p:to>
                                        <p:strVal val="visible"/>
                                      </p:to>
                                    </p:set>
                                    <p:anim calcmode="lin" valueType="num">
                                      <p:cBhvr additive="base">
                                        <p:cTn id="75"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5">
                                            <p:txEl>
                                              <p:pRg st="1" end="1"/>
                                            </p:txEl>
                                          </p:spTgt>
                                        </p:tgtEl>
                                        <p:attrNameLst>
                                          <p:attrName>style.visibility</p:attrName>
                                        </p:attrNameLst>
                                      </p:cBhvr>
                                      <p:to>
                                        <p:strVal val="visible"/>
                                      </p:to>
                                    </p:set>
                                    <p:anim calcmode="lin" valueType="num">
                                      <p:cBhvr additive="base">
                                        <p:cTn id="87" dur="5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5">
                                            <p:txEl>
                                              <p:pRg st="2" end="2"/>
                                            </p:txEl>
                                          </p:spTgt>
                                        </p:tgtEl>
                                        <p:attrNameLst>
                                          <p:attrName>style.visibility</p:attrName>
                                        </p:attrNameLst>
                                      </p:cBhvr>
                                      <p:to>
                                        <p:strVal val="visible"/>
                                      </p:to>
                                    </p:set>
                                    <p:anim calcmode="lin" valueType="num">
                                      <p:cBhvr additive="base">
                                        <p:cTn id="93"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25">
                                            <p:txEl>
                                              <p:pRg st="3" end="3"/>
                                            </p:txEl>
                                          </p:spTgt>
                                        </p:tgtEl>
                                        <p:attrNameLst>
                                          <p:attrName>style.visibility</p:attrName>
                                        </p:attrNameLst>
                                      </p:cBhvr>
                                      <p:to>
                                        <p:strVal val="visible"/>
                                      </p:to>
                                    </p:set>
                                    <p:anim calcmode="lin" valueType="num">
                                      <p:cBhvr additive="base">
                                        <p:cTn id="99" dur="500" fill="hold"/>
                                        <p:tgtEl>
                                          <p:spTgt spid="25">
                                            <p:txEl>
                                              <p:pRg st="3" end="3"/>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25">
                                            <p:txEl>
                                              <p:pRg st="4" end="4"/>
                                            </p:txEl>
                                          </p:spTgt>
                                        </p:tgtEl>
                                        <p:attrNameLst>
                                          <p:attrName>style.visibility</p:attrName>
                                        </p:attrNameLst>
                                      </p:cBhvr>
                                      <p:to>
                                        <p:strVal val="visible"/>
                                      </p:to>
                                    </p:set>
                                    <p:anim calcmode="lin" valueType="num">
                                      <p:cBhvr additive="base">
                                        <p:cTn id="105" dur="500" fill="hold"/>
                                        <p:tgtEl>
                                          <p:spTgt spid="25">
                                            <p:txEl>
                                              <p:pRg st="4" end="4"/>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25">
                                            <p:txEl>
                                              <p:pRg st="5" end="5"/>
                                            </p:txEl>
                                          </p:spTgt>
                                        </p:tgtEl>
                                        <p:attrNameLst>
                                          <p:attrName>style.visibility</p:attrName>
                                        </p:attrNameLst>
                                      </p:cBhvr>
                                      <p:to>
                                        <p:strVal val="visible"/>
                                      </p:to>
                                    </p:set>
                                    <p:anim calcmode="lin" valueType="num">
                                      <p:cBhvr additive="base">
                                        <p:cTn id="111" dur="500" fill="hold"/>
                                        <p:tgtEl>
                                          <p:spTgt spid="25">
                                            <p:txEl>
                                              <p:pRg st="5" end="5"/>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25">
                                            <p:txEl>
                                              <p:pRg st="6" end="6"/>
                                            </p:txEl>
                                          </p:spTgt>
                                        </p:tgtEl>
                                        <p:attrNameLst>
                                          <p:attrName>style.visibility</p:attrName>
                                        </p:attrNameLst>
                                      </p:cBhvr>
                                      <p:to>
                                        <p:strVal val="visible"/>
                                      </p:to>
                                    </p:set>
                                    <p:anim calcmode="lin" valueType="num">
                                      <p:cBhvr additive="base">
                                        <p:cTn id="117" dur="500" fill="hold"/>
                                        <p:tgtEl>
                                          <p:spTgt spid="25">
                                            <p:txEl>
                                              <p:pRg st="6" end="6"/>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Communications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198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233363" indent="-233363">
              <a:lnSpc>
                <a:spcPct val="80000"/>
              </a:lnSpc>
              <a:buClr>
                <a:prstClr val="black">
                  <a:lumMod val="50000"/>
                  <a:lumOff val="50000"/>
                </a:prstClr>
              </a:buClr>
              <a:buSzPct val="94000"/>
              <a:buFont typeface="Calibri" pitchFamily="34" charset="0"/>
              <a:buChar char="»"/>
            </a:pPr>
            <a:r>
              <a:rPr lang="en-US" sz="2400" dirty="0" smtClean="0"/>
              <a:t>Written form of communication has its advantages:</a:t>
            </a:r>
            <a:endParaRPr lang="en-US" sz="2400" dirty="0" smtClean="0">
              <a:solidFill>
                <a:prstClr val="black">
                  <a:lumMod val="75000"/>
                  <a:lumOff val="25000"/>
                </a:prstClr>
              </a:solidFill>
            </a:endParaRPr>
          </a:p>
          <a:p>
            <a:pPr marL="690563" lvl="1" indent="-233363">
              <a:lnSpc>
                <a:spcPct val="80000"/>
              </a:lnSpc>
              <a:buClr>
                <a:prstClr val="black">
                  <a:lumMod val="50000"/>
                  <a:lumOff val="50000"/>
                </a:prstClr>
              </a:buClr>
              <a:buSzPct val="94000"/>
              <a:buFont typeface="Calibri" pitchFamily="34" charset="0"/>
              <a:buChar char="»"/>
            </a:pPr>
            <a:r>
              <a:rPr lang="en-US" sz="2400" dirty="0" smtClean="0"/>
              <a:t>Time</a:t>
            </a:r>
          </a:p>
          <a:p>
            <a:pPr marL="690563" lvl="1" indent="-233363">
              <a:lnSpc>
                <a:spcPct val="80000"/>
              </a:lnSpc>
              <a:buClr>
                <a:prstClr val="black">
                  <a:lumMod val="50000"/>
                  <a:lumOff val="50000"/>
                </a:prstClr>
              </a:buClr>
              <a:buSzPct val="94000"/>
              <a:buFont typeface="Calibri" pitchFamily="34" charset="0"/>
              <a:buChar char="»"/>
            </a:pPr>
            <a:r>
              <a:rPr lang="en-US" sz="2400" dirty="0" smtClean="0"/>
              <a:t>Permanent record</a:t>
            </a:r>
          </a:p>
          <a:p>
            <a:pPr marL="690563" lvl="1" indent="-233363">
              <a:lnSpc>
                <a:spcPct val="80000"/>
              </a:lnSpc>
              <a:buClr>
                <a:prstClr val="black">
                  <a:lumMod val="50000"/>
                  <a:lumOff val="50000"/>
                </a:prstClr>
              </a:buClr>
              <a:buSzPct val="94000"/>
              <a:buFont typeface="Calibri" pitchFamily="34" charset="0"/>
              <a:buChar char="»"/>
            </a:pPr>
            <a:r>
              <a:rPr lang="en-US" sz="2400" dirty="0" smtClean="0"/>
              <a:t>Allows for better feedback</a:t>
            </a:r>
          </a:p>
          <a:p>
            <a:pPr marL="690563" lvl="1" indent="-233363">
              <a:lnSpc>
                <a:spcPct val="80000"/>
              </a:lnSpc>
              <a:buClr>
                <a:prstClr val="black">
                  <a:lumMod val="50000"/>
                  <a:lumOff val="50000"/>
                </a:prstClr>
              </a:buClr>
              <a:buSzPct val="94000"/>
              <a:buFont typeface="Calibri" pitchFamily="34" charset="0"/>
              <a:buChar char="»"/>
            </a:pPr>
            <a:r>
              <a:rPr lang="en-US" sz="2400" dirty="0" smtClean="0"/>
              <a:t>Good writing skills increases customer satisfaction; improves inter-office efficiency; and enhances the image of the partner.</a:t>
            </a:r>
          </a:p>
          <a:p>
            <a:pPr>
              <a:lnSpc>
                <a:spcPct val="80000"/>
              </a:lnSpc>
              <a:buClr>
                <a:prstClr val="black">
                  <a:lumMod val="50000"/>
                  <a:lumOff val="50000"/>
                </a:prstClr>
              </a:buClr>
              <a:buSzPct val="94000"/>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t>….and its disadvantages:</a:t>
            </a:r>
          </a:p>
          <a:p>
            <a:pPr marL="690563" lvl="1" indent="-233363">
              <a:lnSpc>
                <a:spcPct val="80000"/>
              </a:lnSpc>
              <a:buClr>
                <a:prstClr val="black">
                  <a:lumMod val="50000"/>
                  <a:lumOff val="50000"/>
                </a:prstClr>
              </a:buClr>
              <a:buSzPct val="94000"/>
              <a:buFont typeface="Calibri" pitchFamily="34" charset="0"/>
              <a:buChar char="»"/>
            </a:pPr>
            <a:r>
              <a:rPr lang="en-US" sz="2400" dirty="0" smtClean="0"/>
              <a:t>Lacks immediate feedback</a:t>
            </a:r>
          </a:p>
          <a:p>
            <a:pPr marL="690563" lvl="1" indent="-233363">
              <a:lnSpc>
                <a:spcPct val="80000"/>
              </a:lnSpc>
              <a:buClr>
                <a:prstClr val="black">
                  <a:lumMod val="50000"/>
                  <a:lumOff val="50000"/>
                </a:prstClr>
              </a:buClr>
              <a:buSzPct val="94000"/>
              <a:buFont typeface="Calibri" pitchFamily="34" charset="0"/>
              <a:buChar char="»"/>
            </a:pPr>
            <a:r>
              <a:rPr lang="en-US" sz="2400" dirty="0" smtClean="0"/>
              <a:t>Lacks immediate response</a:t>
            </a:r>
          </a:p>
          <a:p>
            <a:pPr marL="690563" lvl="1" indent="-233363">
              <a:lnSpc>
                <a:spcPct val="80000"/>
              </a:lnSpc>
              <a:buClr>
                <a:prstClr val="black">
                  <a:lumMod val="50000"/>
                  <a:lumOff val="50000"/>
                </a:prstClr>
              </a:buClr>
              <a:buSzPct val="94000"/>
              <a:buFont typeface="Calibri" pitchFamily="34" charset="0"/>
              <a:buChar char="»"/>
            </a:pPr>
            <a:r>
              <a:rPr lang="en-US" sz="2400" dirty="0" smtClean="0"/>
              <a:t>Takes longer to compose</a:t>
            </a: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endParaRPr lang="en-US" sz="2400" dirty="0" smtClean="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1133962002"/>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1000"/>
                                        <p:tgtEl>
                                          <p:spTgt spid="14">
                                            <p:txEl>
                                              <p:pRg st="6" end="6"/>
                                            </p:txEl>
                                          </p:spTgt>
                                        </p:tgtEl>
                                      </p:cBhvr>
                                    </p:animEffect>
                                    <p:anim calcmode="lin" valueType="num">
                                      <p:cBhvr>
                                        <p:cTn id="2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7" end="7"/>
                                            </p:txEl>
                                          </p:spTgt>
                                        </p:tgtEl>
                                        <p:attrNameLst>
                                          <p:attrName>style.visibility</p:attrName>
                                        </p:attrNameLst>
                                      </p:cBhvr>
                                      <p:to>
                                        <p:strVal val="visible"/>
                                      </p:to>
                                    </p:set>
                                    <p:animEffect transition="in" filter="fade">
                                      <p:cBhvr>
                                        <p:cTn id="34" dur="1000"/>
                                        <p:tgtEl>
                                          <p:spTgt spid="14">
                                            <p:txEl>
                                              <p:pRg st="7" end="7"/>
                                            </p:txEl>
                                          </p:spTgt>
                                        </p:tgtEl>
                                      </p:cBhvr>
                                    </p:animEffect>
                                    <p:anim calcmode="lin" valueType="num">
                                      <p:cBhvr>
                                        <p:cTn id="35"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xEl>
                                              <p:pRg st="8" end="8"/>
                                            </p:txEl>
                                          </p:spTgt>
                                        </p:tgtEl>
                                        <p:attrNameLst>
                                          <p:attrName>style.visibility</p:attrName>
                                        </p:attrNameLst>
                                      </p:cBhvr>
                                      <p:to>
                                        <p:strVal val="visible"/>
                                      </p:to>
                                    </p:set>
                                    <p:animEffect transition="in" filter="fade">
                                      <p:cBhvr>
                                        <p:cTn id="41" dur="1000"/>
                                        <p:tgtEl>
                                          <p:spTgt spid="14">
                                            <p:txEl>
                                              <p:pRg st="8" end="8"/>
                                            </p:txEl>
                                          </p:spTgt>
                                        </p:tgtEl>
                                      </p:cBhvr>
                                    </p:animEffect>
                                    <p:anim calcmode="lin" valueType="num">
                                      <p:cBhvr>
                                        <p:cTn id="42"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xEl>
                                              <p:pRg st="9" end="9"/>
                                            </p:txEl>
                                          </p:spTgt>
                                        </p:tgtEl>
                                        <p:attrNameLst>
                                          <p:attrName>style.visibility</p:attrName>
                                        </p:attrNameLst>
                                      </p:cBhvr>
                                      <p:to>
                                        <p:strVal val="visible"/>
                                      </p:to>
                                    </p:set>
                                    <p:animEffect transition="in" filter="fade">
                                      <p:cBhvr>
                                        <p:cTn id="48" dur="1000"/>
                                        <p:tgtEl>
                                          <p:spTgt spid="14">
                                            <p:txEl>
                                              <p:pRg st="9" end="9"/>
                                            </p:txEl>
                                          </p:spTgt>
                                        </p:tgtEl>
                                      </p:cBhvr>
                                    </p:animEffect>
                                    <p:anim calcmode="lin" valueType="num">
                                      <p:cBhvr>
                                        <p:cTn id="49"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233363" indent="-233363">
              <a:lnSpc>
                <a:spcPct val="80000"/>
              </a:lnSpc>
              <a:buClr>
                <a:prstClr val="black">
                  <a:lumMod val="50000"/>
                  <a:lumOff val="50000"/>
                </a:prstClr>
              </a:buClr>
              <a:buSzPct val="94000"/>
              <a:buFont typeface="Calibri" pitchFamily="34" charset="0"/>
              <a:buChar char="»"/>
            </a:pPr>
            <a:r>
              <a:rPr lang="en-US" sz="2400" dirty="0"/>
              <a:t>Proper spelling, grammar and punctuation </a:t>
            </a:r>
            <a:r>
              <a:rPr lang="en-US" sz="2400" dirty="0" smtClean="0">
                <a:solidFill>
                  <a:prstClr val="black">
                    <a:lumMod val="75000"/>
                    <a:lumOff val="25000"/>
                  </a:prstClr>
                </a:solidFill>
              </a:rPr>
              <a:t>-  USE IT! </a:t>
            </a: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a:p>
            <a:pPr marL="690563" lvl="1" indent="-233363">
              <a:lnSpc>
                <a:spcPct val="80000"/>
              </a:lnSpc>
              <a:buClr>
                <a:prstClr val="black">
                  <a:lumMod val="50000"/>
                  <a:lumOff val="50000"/>
                </a:prstClr>
              </a:buClr>
              <a:buSzPct val="94000"/>
              <a:buFont typeface="Calibri" pitchFamily="34" charset="0"/>
              <a:buChar char="»"/>
            </a:pPr>
            <a:r>
              <a:rPr lang="en-US" sz="2400" dirty="0" smtClean="0"/>
              <a:t>Improper </a:t>
            </a:r>
            <a:r>
              <a:rPr lang="en-US" sz="2400" dirty="0"/>
              <a:t>spelling, grammar and punctuation give a bad impression of your </a:t>
            </a:r>
            <a:r>
              <a:rPr lang="en-US" sz="2400" dirty="0" smtClean="0"/>
              <a:t>company.</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Proper </a:t>
            </a:r>
            <a:r>
              <a:rPr lang="en-US" sz="2400" dirty="0"/>
              <a:t>spelling, grammar and </a:t>
            </a:r>
            <a:r>
              <a:rPr lang="en-US" sz="2400" dirty="0" smtClean="0"/>
              <a:t>punctuation </a:t>
            </a:r>
            <a:r>
              <a:rPr lang="en-US" sz="2400" dirty="0"/>
              <a:t>is </a:t>
            </a:r>
            <a:r>
              <a:rPr lang="en-US" sz="2400" dirty="0" smtClean="0"/>
              <a:t>important </a:t>
            </a:r>
            <a:r>
              <a:rPr lang="en-US" sz="2400" dirty="0"/>
              <a:t>for conveying the message </a:t>
            </a:r>
            <a:r>
              <a:rPr lang="en-US" sz="2400" dirty="0" smtClean="0"/>
              <a:t>properly.</a:t>
            </a: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Crafting an effective response is </a:t>
            </a:r>
            <a:r>
              <a:rPr lang="en-US" sz="2400" b="1" dirty="0" smtClean="0">
                <a:solidFill>
                  <a:prstClr val="black">
                    <a:lumMod val="75000"/>
                    <a:lumOff val="25000"/>
                  </a:prstClr>
                </a:solidFill>
              </a:rPr>
              <a:t>so much more </a:t>
            </a:r>
            <a:r>
              <a:rPr lang="en-US" sz="2400" dirty="0" smtClean="0">
                <a:solidFill>
                  <a:prstClr val="black">
                    <a:lumMod val="75000"/>
                    <a:lumOff val="25000"/>
                  </a:prstClr>
                </a:solidFill>
              </a:rPr>
              <a:t>than proper grammar and punctuation!</a:t>
            </a: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endParaRPr lang="en-US" sz="2400" dirty="0" smtClean="0">
              <a:solidFill>
                <a:prstClr val="black">
                  <a:lumMod val="75000"/>
                  <a:lumOff val="25000"/>
                </a:prstClr>
              </a:solidFill>
            </a:endParaRPr>
          </a:p>
          <a:p>
            <a:pPr marL="233363"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2701925030"/>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500"/>
                                        <p:tgtEl>
                                          <p:spTgt spid="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fade">
                                      <p:cBhvr>
                                        <p:cTn id="16" dur="500"/>
                                        <p:tgtEl>
                                          <p:spTgt spid="1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fade">
                                      <p:cBhvr>
                                        <p:cTn id="21" dur="1000"/>
                                        <p:tgtEl>
                                          <p:spTgt spid="14">
                                            <p:txEl>
                                              <p:pRg st="6" end="6"/>
                                            </p:txEl>
                                          </p:spTgt>
                                        </p:tgtEl>
                                      </p:cBhvr>
                                    </p:animEffect>
                                    <p:anim calcmode="lin" valueType="num">
                                      <p:cBhvr>
                                        <p:cTn id="2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0030" y="4203427"/>
            <a:ext cx="4953000" cy="2654573"/>
          </a:xfrm>
          <a:prstGeom prst="rect">
            <a:avLst/>
          </a:prstGeom>
          <a:noFill/>
        </p:spPr>
        <p:txBody>
          <a:bodyPr wrap="square" rtlCol="0">
            <a:normAutofit/>
          </a:bodyPr>
          <a:lstStyle/>
          <a:p>
            <a:pPr>
              <a:spcBef>
                <a:spcPts val="100"/>
              </a:spcBef>
            </a:pPr>
            <a:r>
              <a:rPr lang="en-US" sz="2000" dirty="0" smtClean="0">
                <a:solidFill>
                  <a:prstClr val="white"/>
                </a:solidFill>
                <a:latin typeface="Arial" pitchFamily="34" charset="0"/>
                <a:cs typeface="Arial" pitchFamily="34" charset="0"/>
              </a:rPr>
              <a:t>We are going to spend some time on the skills of Crafting Responses and Self Evaluation!</a:t>
            </a:r>
          </a:p>
          <a:p>
            <a:pPr>
              <a:spcBef>
                <a:spcPts val="100"/>
              </a:spcBef>
            </a:pPr>
            <a:endParaRPr lang="en-US" sz="2000" dirty="0" smtClean="0">
              <a:solidFill>
                <a:prstClr val="white"/>
              </a:solidFill>
            </a:endParaRPr>
          </a:p>
          <a:p>
            <a:endParaRPr lang="en-US" sz="2400" dirty="0">
              <a:solidFill>
                <a:prstClr val="black"/>
              </a:solidFill>
            </a:endParaRPr>
          </a:p>
        </p:txBody>
      </p:sp>
      <p:sp>
        <p:nvSpPr>
          <p:cNvPr id="5" name="TextBox 4"/>
          <p:cNvSpPr txBox="1"/>
          <p:nvPr/>
        </p:nvSpPr>
        <p:spPr>
          <a:xfrm>
            <a:off x="228600" y="304800"/>
            <a:ext cx="4648200" cy="3588841"/>
          </a:xfrm>
          <a:prstGeom prst="rect">
            <a:avLst/>
          </a:prstGeom>
          <a:noFill/>
        </p:spPr>
        <p:txBody>
          <a:bodyPr wrap="square" rtlCol="0" anchor="b">
            <a:normAutofit/>
          </a:bodyPr>
          <a:lstStyle/>
          <a:p>
            <a:r>
              <a:rPr lang="en-US" sz="4400" b="1" dirty="0" smtClean="0">
                <a:solidFill>
                  <a:srgbClr val="7BCF27"/>
                </a:solidFill>
                <a:latin typeface="Arial" pitchFamily="34" charset="0"/>
                <a:cs typeface="Arial" pitchFamily="34" charset="0"/>
              </a:rPr>
              <a:t>Take Note!</a:t>
            </a:r>
            <a:endParaRPr lang="en-US" sz="4400" b="1" dirty="0">
              <a:solidFill>
                <a:srgbClr val="7BCF27"/>
              </a:solidFill>
              <a:latin typeface="Arial" pitchFamily="34" charset="0"/>
              <a:cs typeface="Arial" pitchFamily="34" charset="0"/>
            </a:endParaRP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flipH="1">
            <a:off x="5715000" y="304800"/>
            <a:ext cx="3429000" cy="4911332"/>
          </a:xfrm>
          <a:prstGeom prst="rect">
            <a:avLst/>
          </a:prstGeom>
        </p:spPr>
      </p:pic>
    </p:spTree>
    <p:extLst>
      <p:ext uri="{BB962C8B-B14F-4D97-AF65-F5344CB8AC3E}">
        <p14:creationId xmlns:p14="http://schemas.microsoft.com/office/powerpoint/2010/main" val="419894286"/>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3.33333E-6 -1.11111E-6 L 0.13889 -1.11111E-6 " pathEditMode="relative" rAng="0" ptsTypes="AA">
                                      <p:cBhvr>
                                        <p:cTn id="10" dur="1500" fill="hold"/>
                                        <p:tgtEl>
                                          <p:spTgt spid="24"/>
                                        </p:tgtEl>
                                        <p:attrNameLst>
                                          <p:attrName>ppt_x</p:attrName>
                                          <p:attrName>ppt_y</p:attrName>
                                        </p:attrNameLst>
                                      </p:cBhvr>
                                      <p:rCtr x="69" y="0"/>
                                    </p:animMotion>
                                  </p:childTnLst>
                                </p:cTn>
                              </p:par>
                              <p:par>
                                <p:cTn id="11" presetID="42" presetClass="path" presetSubtype="0" accel="50000" decel="50000" fill="hold" grpId="0" nodeType="withEffect">
                                  <p:stCondLst>
                                    <p:cond delay="0"/>
                                  </p:stCondLst>
                                  <p:childTnLst>
                                    <p:animMotion origin="layout" path="M 3.33333E-6 -1.11111E-6 L 0.11788 -0.18403 " pathEditMode="relative" rAng="0" ptsTypes="AA">
                                      <p:cBhvr>
                                        <p:cTn id="12" dur="1500" fill="hold"/>
                                        <p:tgtEl>
                                          <p:spTgt spid="23"/>
                                        </p:tgtEl>
                                        <p:attrNameLst>
                                          <p:attrName>ppt_x</p:attrName>
                                          <p:attrName>ppt_y</p:attrName>
                                        </p:attrNameLst>
                                      </p:cBhvr>
                                      <p:rCtr x="59" y="-92"/>
                                    </p:animMotion>
                                  </p:childTnLst>
                                </p:cTn>
                              </p:par>
                            </p:childTnLst>
                          </p:cTn>
                        </p:par>
                        <p:par>
                          <p:cTn id="13" fill="hold">
                            <p:stCondLst>
                              <p:cond delay="1500"/>
                            </p:stCondLst>
                            <p:childTnLst>
                              <p:par>
                                <p:cTn id="14" presetID="10" presetClass="exit" presetSubtype="0" fill="hold" grpId="2" nodeType="afterEffect">
                                  <p:stCondLst>
                                    <p:cond delay="0"/>
                                  </p:stCondLst>
                                  <p:childTnLst>
                                    <p:animEffect transition="out" filter="fade">
                                      <p:cBhvr>
                                        <p:cTn id="15" dur="250"/>
                                        <p:tgtEl>
                                          <p:spTgt spid="24"/>
                                        </p:tgtEl>
                                      </p:cBhvr>
                                    </p:animEffect>
                                    <p:set>
                                      <p:cBhvr>
                                        <p:cTn id="16" dur="1" fill="hold">
                                          <p:stCondLst>
                                            <p:cond delay="249"/>
                                          </p:stCondLst>
                                        </p:cTn>
                                        <p:tgtEl>
                                          <p:spTgt spid="24"/>
                                        </p:tgtEl>
                                        <p:attrNameLst>
                                          <p:attrName>style.visibility</p:attrName>
                                        </p:attrNameLst>
                                      </p:cBhvr>
                                      <p:to>
                                        <p:strVal val="hidden"/>
                                      </p:to>
                                    </p:set>
                                  </p:childTnLst>
                                </p:cTn>
                              </p:par>
                              <p:par>
                                <p:cTn id="17" presetID="10" presetClass="exit" presetSubtype="0" fill="hold" grpId="2"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6" presetClass="entr" presetSubtype="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80">
                                          <p:stCondLst>
                                            <p:cond delay="0"/>
                                          </p:stCondLst>
                                        </p:cTn>
                                        <p:tgtEl>
                                          <p:spTgt spid="5">
                                            <p:txEl>
                                              <p:pRg st="0" end="0"/>
                                            </p:txEl>
                                          </p:spTgt>
                                        </p:tgtEl>
                                      </p:cBhvr>
                                    </p:animEffect>
                                    <p:anim calcmode="lin" valueType="num">
                                      <p:cBhvr>
                                        <p:cTn id="2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xEl>
                                              <p:pRg st="0" end="0"/>
                                            </p:txEl>
                                          </p:spTgt>
                                        </p:tgtEl>
                                      </p:cBhvr>
                                      <p:to x="100000" y="60000"/>
                                    </p:animScale>
                                    <p:animScale>
                                      <p:cBhvr>
                                        <p:cTn id="29" dur="166" decel="50000">
                                          <p:stCondLst>
                                            <p:cond delay="676"/>
                                          </p:stCondLst>
                                        </p:cTn>
                                        <p:tgtEl>
                                          <p:spTgt spid="5">
                                            <p:txEl>
                                              <p:pRg st="0" end="0"/>
                                            </p:txEl>
                                          </p:spTgt>
                                        </p:tgtEl>
                                      </p:cBhvr>
                                      <p:to x="100000" y="100000"/>
                                    </p:animScale>
                                    <p:animScale>
                                      <p:cBhvr>
                                        <p:cTn id="30" dur="26">
                                          <p:stCondLst>
                                            <p:cond delay="1312"/>
                                          </p:stCondLst>
                                        </p:cTn>
                                        <p:tgtEl>
                                          <p:spTgt spid="5">
                                            <p:txEl>
                                              <p:pRg st="0" end="0"/>
                                            </p:txEl>
                                          </p:spTgt>
                                        </p:tgtEl>
                                      </p:cBhvr>
                                      <p:to x="100000" y="80000"/>
                                    </p:animScale>
                                    <p:animScale>
                                      <p:cBhvr>
                                        <p:cTn id="31" dur="166" decel="50000">
                                          <p:stCondLst>
                                            <p:cond delay="1338"/>
                                          </p:stCondLst>
                                        </p:cTn>
                                        <p:tgtEl>
                                          <p:spTgt spid="5">
                                            <p:txEl>
                                              <p:pRg st="0" end="0"/>
                                            </p:txEl>
                                          </p:spTgt>
                                        </p:tgtEl>
                                      </p:cBhvr>
                                      <p:to x="100000" y="100000"/>
                                    </p:animScale>
                                    <p:animScale>
                                      <p:cBhvr>
                                        <p:cTn id="32" dur="26">
                                          <p:stCondLst>
                                            <p:cond delay="1642"/>
                                          </p:stCondLst>
                                        </p:cTn>
                                        <p:tgtEl>
                                          <p:spTgt spid="5">
                                            <p:txEl>
                                              <p:pRg st="0" end="0"/>
                                            </p:txEl>
                                          </p:spTgt>
                                        </p:tgtEl>
                                      </p:cBhvr>
                                      <p:to x="100000" y="90000"/>
                                    </p:animScale>
                                    <p:animScale>
                                      <p:cBhvr>
                                        <p:cTn id="33" dur="166" decel="50000">
                                          <p:stCondLst>
                                            <p:cond delay="1668"/>
                                          </p:stCondLst>
                                        </p:cTn>
                                        <p:tgtEl>
                                          <p:spTgt spid="5">
                                            <p:txEl>
                                              <p:pRg st="0" end="0"/>
                                            </p:txEl>
                                          </p:spTgt>
                                        </p:tgtEl>
                                      </p:cBhvr>
                                      <p:to x="100000" y="100000"/>
                                    </p:animScale>
                                    <p:animScale>
                                      <p:cBhvr>
                                        <p:cTn id="34" dur="26">
                                          <p:stCondLst>
                                            <p:cond delay="1808"/>
                                          </p:stCondLst>
                                        </p:cTn>
                                        <p:tgtEl>
                                          <p:spTgt spid="5">
                                            <p:txEl>
                                              <p:pRg st="0" end="0"/>
                                            </p:txEl>
                                          </p:spTgt>
                                        </p:tgtEl>
                                      </p:cBhvr>
                                      <p:to x="100000" y="95000"/>
                                    </p:animScale>
                                    <p:animScale>
                                      <p:cBhvr>
                                        <p:cTn id="35" dur="166" decel="50000">
                                          <p:stCondLst>
                                            <p:cond delay="1834"/>
                                          </p:stCondLst>
                                        </p:cTn>
                                        <p:tgtEl>
                                          <p:spTgt spid="5">
                                            <p:txEl>
                                              <p:pRg st="0" end="0"/>
                                            </p:txEl>
                                          </p:spTgt>
                                        </p:tgtEl>
                                      </p:cBhvr>
                                      <p:to x="100000" y="100000"/>
                                    </p:animScale>
                                  </p:childTnLst>
                                </p:cTn>
                              </p:par>
                              <p:par>
                                <p:cTn id="36" presetID="2" presetClass="entr" presetSubtype="8" fill="hold" nodeType="with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 calcmode="lin" valueType="num">
                                      <p:cBhvr additive="base">
                                        <p:cTn id="38"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4" grpId="0" animBg="1"/>
      <p:bldP spid="24" grpId="1" animBg="1"/>
      <p:bldP spid="24" grpId="2"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233363" indent="-233363">
              <a:lnSpc>
                <a:spcPct val="80000"/>
              </a:lnSpc>
              <a:buClr>
                <a:prstClr val="black">
                  <a:lumMod val="50000"/>
                  <a:lumOff val="50000"/>
                </a:prstClr>
              </a:buClr>
              <a:buSzPct val="94000"/>
              <a:buFont typeface="Calibri" pitchFamily="34" charset="0"/>
              <a:buChar char="»"/>
            </a:pPr>
            <a:r>
              <a:rPr lang="en-US" sz="2800" b="1" dirty="0"/>
              <a:t>Acknowledging receipt of </a:t>
            </a:r>
            <a:r>
              <a:rPr lang="en-US" sz="2800" b="1" dirty="0" smtClean="0"/>
              <a:t>the enquiry/request</a:t>
            </a:r>
          </a:p>
          <a:p>
            <a:pPr>
              <a:lnSpc>
                <a:spcPct val="80000"/>
              </a:lnSpc>
              <a:buClr>
                <a:prstClr val="black">
                  <a:lumMod val="50000"/>
                  <a:lumOff val="50000"/>
                </a:prstClr>
              </a:buClr>
              <a:buSzPct val="94000"/>
            </a:pPr>
            <a:endParaRPr lang="en-US" sz="2400" b="1"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Thank you for your letter of … regarding / concerning / in connection with </a:t>
            </a:r>
            <a:r>
              <a:rPr lang="en-US" sz="2400" dirty="0" smtClean="0"/>
              <a:t>…</a:t>
            </a:r>
          </a:p>
          <a:p>
            <a:pPr marL="690563" lvl="1" indent="-233363">
              <a:lnSpc>
                <a:spcPct val="80000"/>
              </a:lnSpc>
              <a:buClr>
                <a:prstClr val="black">
                  <a:lumMod val="50000"/>
                  <a:lumOff val="50000"/>
                </a:prstClr>
              </a:buClr>
              <a:buSzPct val="94000"/>
              <a:buFont typeface="Calibri" pitchFamily="34" charset="0"/>
              <a:buChar char="»"/>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Referring </a:t>
            </a:r>
            <a:r>
              <a:rPr lang="en-US" sz="2400" dirty="0"/>
              <a:t>to your enquiry about / relating to </a:t>
            </a:r>
            <a:r>
              <a:rPr lang="en-US" sz="2400" dirty="0" smtClean="0"/>
              <a:t>…</a:t>
            </a:r>
          </a:p>
          <a:p>
            <a:pPr marL="690563" lvl="1" indent="-233363">
              <a:lnSpc>
                <a:spcPct val="80000"/>
              </a:lnSpc>
              <a:buClr>
                <a:prstClr val="black">
                  <a:lumMod val="50000"/>
                  <a:lumOff val="50000"/>
                </a:prstClr>
              </a:buClr>
              <a:buSzPct val="94000"/>
              <a:buFont typeface="Calibri" pitchFamily="34" charset="0"/>
              <a:buChar char="»"/>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We </a:t>
            </a:r>
            <a:r>
              <a:rPr lang="en-US" sz="2400" dirty="0"/>
              <a:t>have received your letter of … requesting information about </a:t>
            </a:r>
            <a:r>
              <a:rPr lang="en-US" sz="2400" dirty="0" smtClean="0"/>
              <a:t>…</a:t>
            </a:r>
            <a:endParaRPr lang="en-US" sz="2400" dirty="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 – Step 1</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4293235152"/>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barn(inVertical)">
                                      <p:cBhvr>
                                        <p:cTn id="11" dur="500"/>
                                        <p:tgtEl>
                                          <p:spTgt spid="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xEl>
                                              <p:pRg st="4" end="4"/>
                                            </p:txEl>
                                          </p:spTgt>
                                        </p:tgtEl>
                                        <p:attrNameLst>
                                          <p:attrName>style.visibility</p:attrName>
                                        </p:attrNameLst>
                                      </p:cBhvr>
                                      <p:to>
                                        <p:strVal val="visible"/>
                                      </p:to>
                                    </p:set>
                                    <p:animEffect transition="in" filter="barn(inVertical)">
                                      <p:cBhvr>
                                        <p:cTn id="16" dur="500"/>
                                        <p:tgtEl>
                                          <p:spTgt spid="1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barn(inVertical)">
                                      <p:cBhvr>
                                        <p:cTn id="21"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233363" indent="-233363">
              <a:lnSpc>
                <a:spcPct val="80000"/>
              </a:lnSpc>
              <a:buClr>
                <a:prstClr val="black">
                  <a:lumMod val="50000"/>
                  <a:lumOff val="50000"/>
                </a:prstClr>
              </a:buClr>
              <a:buSzPct val="94000"/>
              <a:buFont typeface="Calibri" pitchFamily="34" charset="0"/>
              <a:buChar char="»"/>
            </a:pPr>
            <a:r>
              <a:rPr lang="en-US" sz="2800" b="1" dirty="0"/>
              <a:t>Explaining action taken as a consequence of the </a:t>
            </a:r>
            <a:r>
              <a:rPr lang="en-US" sz="2800" b="1" dirty="0" smtClean="0"/>
              <a:t>enquiry</a:t>
            </a:r>
          </a:p>
          <a:p>
            <a:pPr>
              <a:lnSpc>
                <a:spcPct val="80000"/>
              </a:lnSpc>
              <a:buClr>
                <a:prstClr val="black">
                  <a:lumMod val="50000"/>
                  <a:lumOff val="50000"/>
                </a:prstClr>
              </a:buClr>
              <a:buSzPct val="94000"/>
            </a:pPr>
            <a:endParaRPr lang="en-US" sz="2400" b="1"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We </a:t>
            </a:r>
            <a:r>
              <a:rPr lang="en-US" sz="2400" dirty="0"/>
              <a:t>have (reviewed our available stock) … </a:t>
            </a:r>
            <a:endParaRPr lang="en-US" sz="2400" dirty="0" smtClean="0"/>
          </a:p>
          <a:p>
            <a:pPr marL="690563" lvl="1" indent="-233363">
              <a:lnSpc>
                <a:spcPct val="80000"/>
              </a:lnSpc>
              <a:buClr>
                <a:prstClr val="black">
                  <a:lumMod val="50000"/>
                  <a:lumOff val="50000"/>
                </a:prstClr>
              </a:buClr>
              <a:buSzPct val="94000"/>
              <a:buFont typeface="Calibri" pitchFamily="34" charset="0"/>
              <a:buChar char="»"/>
            </a:pPr>
            <a:endParaRPr lang="en-US" sz="2400" dirty="0"/>
          </a:p>
          <a:p>
            <a:pPr marL="690563" lvl="1" indent="-233363">
              <a:lnSpc>
                <a:spcPct val="80000"/>
              </a:lnSpc>
              <a:buClr>
                <a:prstClr val="black">
                  <a:lumMod val="50000"/>
                  <a:lumOff val="50000"/>
                </a:prstClr>
              </a:buClr>
              <a:buSzPct val="94000"/>
              <a:buFont typeface="Calibri" pitchFamily="34" charset="0"/>
              <a:buChar char="»"/>
            </a:pPr>
            <a:r>
              <a:rPr lang="en-US" sz="2400" dirty="0" smtClean="0"/>
              <a:t>We reached out to the vendor/manufacturer to </a:t>
            </a:r>
            <a:r>
              <a:rPr lang="en-US" sz="2400" dirty="0"/>
              <a:t>discuss possible solutions. </a:t>
            </a:r>
            <a:endParaRPr lang="en-US" sz="2400" dirty="0" smtClean="0"/>
          </a:p>
          <a:p>
            <a:pPr marL="690563" lvl="1" indent="-233363">
              <a:lnSpc>
                <a:spcPct val="80000"/>
              </a:lnSpc>
              <a:buClr>
                <a:prstClr val="black">
                  <a:lumMod val="50000"/>
                  <a:lumOff val="50000"/>
                </a:prstClr>
              </a:buClr>
              <a:buSzPct val="94000"/>
              <a:buFont typeface="Calibri" pitchFamily="34" charset="0"/>
              <a:buChar char="»"/>
            </a:pPr>
            <a:endParaRPr lang="en-US" sz="2400" dirty="0"/>
          </a:p>
          <a:p>
            <a:pPr marL="690563" lvl="1" indent="-233363">
              <a:lnSpc>
                <a:spcPct val="80000"/>
              </a:lnSpc>
              <a:buClr>
                <a:prstClr val="black">
                  <a:lumMod val="50000"/>
                  <a:lumOff val="50000"/>
                </a:prstClr>
              </a:buClr>
              <a:buSzPct val="94000"/>
              <a:buFont typeface="Calibri" pitchFamily="34" charset="0"/>
              <a:buChar char="»"/>
            </a:pPr>
            <a:r>
              <a:rPr lang="en-US" sz="2400" dirty="0" smtClean="0"/>
              <a:t>We </a:t>
            </a:r>
            <a:r>
              <a:rPr lang="en-US" sz="2400" dirty="0"/>
              <a:t>have checked/looked into/investigated (the possible approaches) </a:t>
            </a:r>
            <a:r>
              <a:rPr lang="en-US" sz="2400" dirty="0" smtClean="0"/>
              <a:t>…</a:t>
            </a:r>
            <a:endParaRPr lang="en-US" sz="2400" dirty="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 – Step 2</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1283072979"/>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circle(in)">
                                      <p:cBhvr>
                                        <p:cTn id="12" dur="2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circle(in)">
                                      <p:cBhvr>
                                        <p:cTn id="17" dur="20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circle(in)">
                                      <p:cBhvr>
                                        <p:cTn id="22" dur="2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fontScale="92500" lnSpcReduction="20000"/>
          </a:bodyPr>
          <a:lstStyle/>
          <a:p>
            <a:pPr marL="233363" indent="-233363">
              <a:lnSpc>
                <a:spcPct val="80000"/>
              </a:lnSpc>
              <a:buClr>
                <a:prstClr val="black">
                  <a:lumMod val="50000"/>
                  <a:lumOff val="50000"/>
                </a:prstClr>
              </a:buClr>
              <a:buSzPct val="94000"/>
              <a:buFont typeface="Calibri" pitchFamily="34" charset="0"/>
              <a:buChar char="»"/>
            </a:pPr>
            <a:r>
              <a:rPr lang="en-US" sz="2800" b="1" dirty="0"/>
              <a:t>Making suggestions </a:t>
            </a:r>
            <a:endParaRPr lang="en-US" sz="2800" b="1" dirty="0" smtClean="0"/>
          </a:p>
          <a:p>
            <a:pPr>
              <a:lnSpc>
                <a:spcPct val="80000"/>
              </a:lnSpc>
              <a:buClr>
                <a:prstClr val="black">
                  <a:lumMod val="50000"/>
                  <a:lumOff val="50000"/>
                </a:prstClr>
              </a:buClr>
              <a:buSzPct val="94000"/>
            </a:pPr>
            <a:r>
              <a:rPr lang="en-US" sz="2800" b="1" dirty="0"/>
              <a:t> </a:t>
            </a:r>
            <a:r>
              <a:rPr lang="en-US" sz="2800" b="1" dirty="0" smtClean="0"/>
              <a:t>  </a:t>
            </a:r>
            <a:r>
              <a:rPr lang="en-US" sz="2800" b="1" dirty="0"/>
              <a:t>justifying </a:t>
            </a:r>
            <a:r>
              <a:rPr lang="en-US" sz="2800" b="1" dirty="0" smtClean="0"/>
              <a:t>recommendations</a:t>
            </a:r>
            <a:br>
              <a:rPr lang="en-US" sz="2800" b="1" dirty="0" smtClean="0"/>
            </a:br>
            <a:r>
              <a:rPr lang="en-US" sz="2800" b="1" dirty="0" smtClean="0"/>
              <a:t>   pointing </a:t>
            </a:r>
            <a:r>
              <a:rPr lang="en-US" sz="2800" b="1" dirty="0"/>
              <a:t>out pros and </a:t>
            </a:r>
            <a:r>
              <a:rPr lang="en-US" sz="2800" b="1" dirty="0" smtClean="0"/>
              <a:t>cons</a:t>
            </a:r>
          </a:p>
          <a:p>
            <a:pPr>
              <a:lnSpc>
                <a:spcPct val="80000"/>
              </a:lnSpc>
              <a:buClr>
                <a:prstClr val="black">
                  <a:lumMod val="50000"/>
                  <a:lumOff val="50000"/>
                </a:prstClr>
              </a:buClr>
              <a:buSzPct val="94000"/>
            </a:pPr>
            <a:endParaRPr lang="en-US" sz="2400" b="1" dirty="0"/>
          </a:p>
          <a:p>
            <a:pPr marL="690563" lvl="1" indent="-233363">
              <a:lnSpc>
                <a:spcPct val="80000"/>
              </a:lnSpc>
              <a:buClr>
                <a:prstClr val="black">
                  <a:lumMod val="50000"/>
                  <a:lumOff val="50000"/>
                </a:prstClr>
              </a:buClr>
              <a:buSzPct val="94000"/>
              <a:buFont typeface="Calibri" pitchFamily="34" charset="0"/>
              <a:buChar char="»"/>
            </a:pPr>
            <a:r>
              <a:rPr lang="en-US" sz="2400" dirty="0"/>
              <a:t>The best choice would be … since </a:t>
            </a:r>
            <a:r>
              <a:rPr lang="en-US" sz="2400" dirty="0" smtClean="0"/>
              <a:t>…</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We </a:t>
            </a:r>
            <a:r>
              <a:rPr lang="en-US" sz="2400" dirty="0"/>
              <a:t>highly recommend … as / due to the fact that </a:t>
            </a:r>
            <a:r>
              <a:rPr lang="en-US" sz="2400" dirty="0" smtClean="0"/>
              <a:t>…</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 would probably be more suitable because </a:t>
            </a:r>
            <a:r>
              <a:rPr lang="en-US" sz="2400" dirty="0" smtClean="0"/>
              <a:t>…</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 seems to suit you better although </a:t>
            </a:r>
            <a:r>
              <a:rPr lang="en-US" sz="2400" dirty="0" smtClean="0"/>
              <a:t>…</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Perhaps you should choose … even though </a:t>
            </a:r>
            <a:r>
              <a:rPr lang="en-US" sz="2400" dirty="0" smtClean="0"/>
              <a:t>…</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We recommend </a:t>
            </a:r>
            <a:r>
              <a:rPr lang="en-US" sz="2400" dirty="0"/>
              <a:t>this item </a:t>
            </a:r>
            <a:r>
              <a:rPr lang="en-US" sz="2400" dirty="0" smtClean="0"/>
              <a:t>since…</a:t>
            </a:r>
          </a:p>
          <a:p>
            <a:pPr lvl="1">
              <a:lnSpc>
                <a:spcPct val="80000"/>
              </a:lnSpc>
              <a:buClr>
                <a:prstClr val="black">
                  <a:lumMod val="50000"/>
                  <a:lumOff val="50000"/>
                </a:prstClr>
              </a:buClr>
              <a:buSzPct val="94000"/>
            </a:pP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In view of the fact that …, </a:t>
            </a:r>
            <a:r>
              <a:rPr lang="en-US" sz="2400" dirty="0" smtClean="0"/>
              <a:t>We </a:t>
            </a:r>
            <a:r>
              <a:rPr lang="en-US" sz="2400" dirty="0"/>
              <a:t>would strongly recommend </a:t>
            </a:r>
            <a:r>
              <a:rPr lang="en-US" sz="2400" dirty="0" smtClean="0"/>
              <a:t>…</a:t>
            </a:r>
            <a:endParaRPr lang="en-US" sz="2400" dirty="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 – Step 3</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3027849554"/>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animEffect transition="in" filter="wipe(down)">
                                      <p:cBhvr>
                                        <p:cTn id="13" dur="500"/>
                                        <p:tgtEl>
                                          <p:spTgt spid="1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xEl>
                                              <p:pRg st="5" end="5"/>
                                            </p:txEl>
                                          </p:spTgt>
                                        </p:tgtEl>
                                        <p:attrNameLst>
                                          <p:attrName>style.visibility</p:attrName>
                                        </p:attrNameLst>
                                      </p:cBhvr>
                                      <p:to>
                                        <p:strVal val="visible"/>
                                      </p:to>
                                    </p:set>
                                    <p:animEffect transition="in" filter="wipe(down)">
                                      <p:cBhvr>
                                        <p:cTn id="18" dur="500"/>
                                        <p:tgtEl>
                                          <p:spTgt spid="1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animEffect transition="in" filter="wipe(down)">
                                      <p:cBhvr>
                                        <p:cTn id="23" dur="500"/>
                                        <p:tgtEl>
                                          <p:spTgt spid="1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xEl>
                                              <p:pRg st="9" end="9"/>
                                            </p:txEl>
                                          </p:spTgt>
                                        </p:tgtEl>
                                        <p:attrNameLst>
                                          <p:attrName>style.visibility</p:attrName>
                                        </p:attrNameLst>
                                      </p:cBhvr>
                                      <p:to>
                                        <p:strVal val="visible"/>
                                      </p:to>
                                    </p:set>
                                    <p:animEffect transition="in" filter="wipe(down)">
                                      <p:cBhvr>
                                        <p:cTn id="28" dur="500"/>
                                        <p:tgtEl>
                                          <p:spTgt spid="14">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4">
                                            <p:txEl>
                                              <p:pRg st="11" end="11"/>
                                            </p:txEl>
                                          </p:spTgt>
                                        </p:tgtEl>
                                        <p:attrNameLst>
                                          <p:attrName>style.visibility</p:attrName>
                                        </p:attrNameLst>
                                      </p:cBhvr>
                                      <p:to>
                                        <p:strVal val="visible"/>
                                      </p:to>
                                    </p:set>
                                    <p:animEffect transition="in" filter="wipe(down)">
                                      <p:cBhvr>
                                        <p:cTn id="33" dur="500"/>
                                        <p:tgtEl>
                                          <p:spTgt spid="14">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13" end="13"/>
                                            </p:txEl>
                                          </p:spTgt>
                                        </p:tgtEl>
                                        <p:attrNameLst>
                                          <p:attrName>style.visibility</p:attrName>
                                        </p:attrNameLst>
                                      </p:cBhvr>
                                      <p:to>
                                        <p:strVal val="visible"/>
                                      </p:to>
                                    </p:set>
                                    <p:animEffect transition="in" filter="wipe(down)">
                                      <p:cBhvr>
                                        <p:cTn id="38" dur="500"/>
                                        <p:tgtEl>
                                          <p:spTgt spid="14">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4">
                                            <p:txEl>
                                              <p:pRg st="15" end="15"/>
                                            </p:txEl>
                                          </p:spTgt>
                                        </p:tgtEl>
                                        <p:attrNameLst>
                                          <p:attrName>style.visibility</p:attrName>
                                        </p:attrNameLst>
                                      </p:cBhvr>
                                      <p:to>
                                        <p:strVal val="visible"/>
                                      </p:to>
                                    </p:set>
                                    <p:animEffect transition="in" filter="wipe(down)">
                                      <p:cBhvr>
                                        <p:cTn id="43" dur="500"/>
                                        <p:tgtEl>
                                          <p:spTgt spid="1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233363" indent="-233363">
              <a:lnSpc>
                <a:spcPct val="80000"/>
              </a:lnSpc>
              <a:buClr>
                <a:prstClr val="black">
                  <a:lumMod val="50000"/>
                  <a:lumOff val="50000"/>
                </a:prstClr>
              </a:buClr>
              <a:buSzPct val="94000"/>
              <a:buFont typeface="Calibri" pitchFamily="34" charset="0"/>
              <a:buChar char="»"/>
            </a:pPr>
            <a:r>
              <a:rPr lang="en-US" sz="2800" b="1" dirty="0" smtClean="0"/>
              <a:t>Apologizing </a:t>
            </a:r>
            <a:r>
              <a:rPr lang="en-US" sz="2800" b="1" dirty="0"/>
              <a:t>and rejecting </a:t>
            </a:r>
            <a:r>
              <a:rPr lang="en-US" sz="2800" b="1" dirty="0" smtClean="0"/>
              <a:t>proposals</a:t>
            </a:r>
          </a:p>
          <a:p>
            <a:pPr marL="690563" lvl="1" indent="-233363">
              <a:lnSpc>
                <a:spcPct val="80000"/>
              </a:lnSpc>
              <a:buClr>
                <a:prstClr val="black">
                  <a:lumMod val="50000"/>
                  <a:lumOff val="50000"/>
                </a:prstClr>
              </a:buClr>
              <a:buSzPct val="94000"/>
              <a:buFont typeface="Calibri" pitchFamily="34" charset="0"/>
              <a:buChar char="»"/>
            </a:pPr>
            <a:endParaRPr lang="en-US" sz="2400" b="1" dirty="0"/>
          </a:p>
          <a:p>
            <a:pPr marL="690563" lvl="1" indent="-233363">
              <a:lnSpc>
                <a:spcPct val="80000"/>
              </a:lnSpc>
              <a:buClr>
                <a:prstClr val="black">
                  <a:lumMod val="50000"/>
                  <a:lumOff val="50000"/>
                </a:prstClr>
              </a:buClr>
              <a:buSzPct val="94000"/>
              <a:buFont typeface="Calibri" pitchFamily="34" charset="0"/>
              <a:buChar char="»"/>
            </a:pPr>
            <a:r>
              <a:rPr lang="en-US" sz="2400" dirty="0"/>
              <a:t>While </a:t>
            </a:r>
            <a:r>
              <a:rPr lang="en-US" sz="2400" dirty="0" smtClean="0"/>
              <a:t>we </a:t>
            </a:r>
            <a:r>
              <a:rPr lang="en-US" sz="2400" dirty="0"/>
              <a:t>appreciate your </a:t>
            </a:r>
            <a:r>
              <a:rPr lang="en-US" sz="2400" dirty="0" smtClean="0"/>
              <a:t>need </a:t>
            </a:r>
            <a:r>
              <a:rPr lang="en-US" sz="2400" dirty="0"/>
              <a:t>for this information, </a:t>
            </a:r>
            <a:r>
              <a:rPr lang="en-US" sz="2400" dirty="0" smtClean="0"/>
              <a:t>we </a:t>
            </a:r>
            <a:r>
              <a:rPr lang="en-US" sz="2400" dirty="0"/>
              <a:t>regret that …</a:t>
            </a:r>
            <a:br>
              <a:rPr lang="en-US" sz="2400" dirty="0"/>
            </a:b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It will not be possible to … for legal reasons. We are bound to …</a:t>
            </a:r>
            <a:br>
              <a:rPr lang="en-US" sz="2400" dirty="0"/>
            </a:b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a:t>We are concerned that </a:t>
            </a:r>
            <a:r>
              <a:rPr lang="en-US" sz="2400" dirty="0" smtClean="0"/>
              <a:t>…</a:t>
            </a:r>
          </a:p>
          <a:p>
            <a:pPr marL="690563" lvl="1" indent="-233363">
              <a:lnSpc>
                <a:spcPct val="80000"/>
              </a:lnSpc>
              <a:buClr>
                <a:prstClr val="black">
                  <a:lumMod val="50000"/>
                  <a:lumOff val="50000"/>
                </a:prstClr>
              </a:buClr>
              <a:buSzPct val="94000"/>
              <a:buFont typeface="Calibri" pitchFamily="34" charset="0"/>
              <a:buChar char="»"/>
            </a:pPr>
            <a:endParaRPr lang="en-US" sz="2400" dirty="0"/>
          </a:p>
          <a:p>
            <a:pPr marL="690563" lvl="1" indent="-233363">
              <a:lnSpc>
                <a:spcPct val="80000"/>
              </a:lnSpc>
              <a:buClr>
                <a:prstClr val="black">
                  <a:lumMod val="50000"/>
                  <a:lumOff val="50000"/>
                </a:prstClr>
              </a:buClr>
              <a:buSzPct val="94000"/>
              <a:buFont typeface="Calibri" pitchFamily="34" charset="0"/>
              <a:buChar char="»"/>
            </a:pPr>
            <a:r>
              <a:rPr lang="en-US" sz="2400" dirty="0" smtClean="0"/>
              <a:t>Regretfully…Unfortunately…</a:t>
            </a:r>
          </a:p>
          <a:p>
            <a:pPr marL="690563" lvl="1" indent="-233363">
              <a:lnSpc>
                <a:spcPct val="80000"/>
              </a:lnSpc>
              <a:buClr>
                <a:prstClr val="black">
                  <a:lumMod val="50000"/>
                  <a:lumOff val="50000"/>
                </a:prstClr>
              </a:buClr>
              <a:buSzPct val="94000"/>
              <a:buFont typeface="Calibri" pitchFamily="34" charset="0"/>
              <a:buChar char="»"/>
            </a:pPr>
            <a:endParaRPr lang="en-US" sz="2400" dirty="0">
              <a:solidFill>
                <a:prstClr val="black">
                  <a:lumMod val="75000"/>
                  <a:lumOff val="25000"/>
                </a:prstClr>
              </a:solidFill>
            </a:endParaRPr>
          </a:p>
          <a:p>
            <a:pPr marL="690563" lvl="1" indent="-233363">
              <a:lnSpc>
                <a:spcPct val="80000"/>
              </a:lnSpc>
              <a:buClr>
                <a:prstClr val="black">
                  <a:lumMod val="50000"/>
                  <a:lumOff val="50000"/>
                </a:prstClr>
              </a:buClr>
              <a:buSzPct val="94000"/>
              <a:buFont typeface="Calibri" pitchFamily="34" charset="0"/>
              <a:buChar char="»"/>
            </a:pPr>
            <a:r>
              <a:rPr lang="en-US" sz="2400" dirty="0" smtClean="0">
                <a:solidFill>
                  <a:prstClr val="black">
                    <a:lumMod val="75000"/>
                    <a:lumOff val="25000"/>
                  </a:prstClr>
                </a:solidFill>
              </a:rPr>
              <a:t>We </a:t>
            </a:r>
            <a:r>
              <a:rPr lang="en-US" sz="2400" smtClean="0">
                <a:solidFill>
                  <a:prstClr val="black">
                    <a:lumMod val="75000"/>
                    <a:lumOff val="25000"/>
                  </a:prstClr>
                </a:solidFill>
              </a:rPr>
              <a:t>apologize for…</a:t>
            </a:r>
            <a:endParaRPr lang="en-US" sz="2400" dirty="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 – Step 4</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4211601828"/>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1000"/>
                                        <p:tgtEl>
                                          <p:spTgt spid="14">
                                            <p:txEl>
                                              <p:pRg st="2" end="2"/>
                                            </p:txEl>
                                          </p:spTgt>
                                        </p:tgtEl>
                                      </p:cBhvr>
                                    </p:animEffect>
                                    <p:anim calcmode="lin" valueType="num">
                                      <p:cBhvr>
                                        <p:cTn id="1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xEl>
                                              <p:pRg st="3" end="3"/>
                                            </p:txEl>
                                          </p:spTgt>
                                        </p:tgtEl>
                                        <p:attrNameLst>
                                          <p:attrName>style.visibility</p:attrName>
                                        </p:attrNameLst>
                                      </p:cBhvr>
                                      <p:to>
                                        <p:strVal val="visible"/>
                                      </p:to>
                                    </p:set>
                                    <p:animEffect transition="in" filter="fade">
                                      <p:cBhvr>
                                        <p:cTn id="18" dur="1000"/>
                                        <p:tgtEl>
                                          <p:spTgt spid="14">
                                            <p:txEl>
                                              <p:pRg st="3" end="3"/>
                                            </p:txEl>
                                          </p:spTgt>
                                        </p:tgtEl>
                                      </p:cBhvr>
                                    </p:animEffect>
                                    <p:anim calcmode="lin" valueType="num">
                                      <p:cBhvr>
                                        <p:cTn id="1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fade">
                                      <p:cBhvr>
                                        <p:cTn id="25" dur="1000"/>
                                        <p:tgtEl>
                                          <p:spTgt spid="14">
                                            <p:txEl>
                                              <p:pRg st="4" end="4"/>
                                            </p:txEl>
                                          </p:spTgt>
                                        </p:tgtEl>
                                      </p:cBhvr>
                                    </p:animEffect>
                                    <p:anim calcmode="lin" valueType="num">
                                      <p:cBhvr>
                                        <p:cTn id="2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1000"/>
                                        <p:tgtEl>
                                          <p:spTgt spid="14">
                                            <p:txEl>
                                              <p:pRg st="6" end="6"/>
                                            </p:txEl>
                                          </p:spTgt>
                                        </p:tgtEl>
                                      </p:cBhvr>
                                    </p:animEffect>
                                    <p:anim calcmode="lin" valueType="num">
                                      <p:cBhvr>
                                        <p:cTn id="33"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animEffect transition="in" filter="fade">
                                      <p:cBhvr>
                                        <p:cTn id="39" dur="1000"/>
                                        <p:tgtEl>
                                          <p:spTgt spid="14">
                                            <p:txEl>
                                              <p:pRg st="8" end="8"/>
                                            </p:txEl>
                                          </p:spTgt>
                                        </p:tgtEl>
                                      </p:cBhvr>
                                    </p:animEffect>
                                    <p:anim calcmode="lin" valueType="num">
                                      <p:cBhvr>
                                        <p:cTn id="40"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233363" indent="-233363">
              <a:lnSpc>
                <a:spcPct val="80000"/>
              </a:lnSpc>
              <a:buClr>
                <a:prstClr val="black">
                  <a:lumMod val="50000"/>
                  <a:lumOff val="50000"/>
                </a:prstClr>
              </a:buClr>
              <a:buSzPct val="94000"/>
              <a:buFont typeface="Calibri" pitchFamily="34" charset="0"/>
              <a:buChar char="»"/>
            </a:pPr>
            <a:r>
              <a:rPr lang="en-US" sz="2800" b="1" dirty="0"/>
              <a:t>Stipulating action requested or to be </a:t>
            </a:r>
            <a:r>
              <a:rPr lang="en-US" sz="2800" b="1" dirty="0" smtClean="0"/>
              <a:t>taken</a:t>
            </a:r>
          </a:p>
          <a:p>
            <a:pPr marL="690563" lvl="1" indent="-233363">
              <a:lnSpc>
                <a:spcPct val="80000"/>
              </a:lnSpc>
              <a:buClr>
                <a:prstClr val="black">
                  <a:lumMod val="50000"/>
                  <a:lumOff val="50000"/>
                </a:prstClr>
              </a:buClr>
              <a:buSzPct val="94000"/>
              <a:buFont typeface="Calibri" pitchFamily="34" charset="0"/>
              <a:buChar char="»"/>
            </a:pPr>
            <a:endParaRPr lang="en-US" sz="2400" b="1" dirty="0"/>
          </a:p>
          <a:p>
            <a:pPr marL="690563" lvl="1" indent="-233363">
              <a:lnSpc>
                <a:spcPct val="80000"/>
              </a:lnSpc>
              <a:buClr>
                <a:prstClr val="black">
                  <a:lumMod val="50000"/>
                  <a:lumOff val="50000"/>
                </a:prstClr>
              </a:buClr>
              <a:buSzPct val="94000"/>
              <a:buFont typeface="Calibri" pitchFamily="34" charset="0"/>
              <a:buChar char="»"/>
            </a:pPr>
            <a:r>
              <a:rPr lang="en-US" sz="2400" dirty="0"/>
              <a:t>We shall arrange for … by …at the latest. </a:t>
            </a:r>
            <a:br>
              <a:rPr lang="en-US" sz="2400" dirty="0"/>
            </a:br>
            <a:endParaRPr lang="en-US" sz="2400" dirty="0" smtClean="0"/>
          </a:p>
          <a:p>
            <a:pPr marL="690563" lvl="1" indent="-233363">
              <a:lnSpc>
                <a:spcPct val="80000"/>
              </a:lnSpc>
              <a:buClr>
                <a:prstClr val="black">
                  <a:lumMod val="50000"/>
                  <a:lumOff val="50000"/>
                </a:prstClr>
              </a:buClr>
              <a:buSzPct val="94000"/>
              <a:buFont typeface="Calibri" pitchFamily="34" charset="0"/>
              <a:buChar char="»"/>
            </a:pPr>
            <a:r>
              <a:rPr lang="en-US" sz="2400" dirty="0" smtClean="0"/>
              <a:t>We </a:t>
            </a:r>
            <a:r>
              <a:rPr lang="en-US" sz="2400" dirty="0"/>
              <a:t>shall see to it that </a:t>
            </a:r>
            <a:r>
              <a:rPr lang="en-US" sz="2400" dirty="0" smtClean="0"/>
              <a:t>…</a:t>
            </a:r>
          </a:p>
          <a:p>
            <a:pPr marL="690563" lvl="1" indent="-233363">
              <a:lnSpc>
                <a:spcPct val="80000"/>
              </a:lnSpc>
              <a:buClr>
                <a:prstClr val="black">
                  <a:lumMod val="50000"/>
                  <a:lumOff val="50000"/>
                </a:prstClr>
              </a:buClr>
              <a:buSzPct val="94000"/>
              <a:buFont typeface="Calibri" pitchFamily="34" charset="0"/>
              <a:buChar char="»"/>
            </a:pPr>
            <a:endParaRPr lang="en-US" sz="2400" dirty="0"/>
          </a:p>
          <a:p>
            <a:pPr marL="690563" lvl="1" indent="-233363">
              <a:lnSpc>
                <a:spcPct val="80000"/>
              </a:lnSpc>
              <a:buClr>
                <a:prstClr val="black">
                  <a:lumMod val="50000"/>
                  <a:lumOff val="50000"/>
                </a:prstClr>
              </a:buClr>
              <a:buSzPct val="94000"/>
              <a:buFont typeface="Calibri" pitchFamily="34" charset="0"/>
              <a:buChar char="»"/>
            </a:pPr>
            <a:r>
              <a:rPr lang="en-US" sz="2400" dirty="0" smtClean="0"/>
              <a:t>Please reply to this email with…</a:t>
            </a:r>
          </a:p>
          <a:p>
            <a:pPr marL="690563" lvl="1" indent="-233363">
              <a:lnSpc>
                <a:spcPct val="80000"/>
              </a:lnSpc>
              <a:buClr>
                <a:prstClr val="black">
                  <a:lumMod val="50000"/>
                  <a:lumOff val="50000"/>
                </a:prstClr>
              </a:buClr>
              <a:buSzPct val="94000"/>
              <a:buFont typeface="Calibri" pitchFamily="34" charset="0"/>
              <a:buChar char="»"/>
            </a:pPr>
            <a:endParaRPr lang="en-US" sz="2400" dirty="0"/>
          </a:p>
          <a:p>
            <a:pPr marL="690563" lvl="1" indent="-233363">
              <a:lnSpc>
                <a:spcPct val="80000"/>
              </a:lnSpc>
              <a:buClr>
                <a:prstClr val="black">
                  <a:lumMod val="50000"/>
                  <a:lumOff val="50000"/>
                </a:prstClr>
              </a:buClr>
              <a:buSzPct val="94000"/>
              <a:buFont typeface="Calibri" pitchFamily="34" charset="0"/>
              <a:buChar char="»"/>
            </a:pPr>
            <a:r>
              <a:rPr lang="en-US" sz="2400" dirty="0" smtClean="0"/>
              <a:t>Please call us at the number below to provide…</a:t>
            </a:r>
            <a:endParaRPr lang="en-US" sz="2400" dirty="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 – Step 5</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2783801306"/>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Effect transition="in" filter="fade">
                                      <p:cBhvr>
                                        <p:cTn id="11" dur="500"/>
                                        <p:tgtEl>
                                          <p:spTgt spid="1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500"/>
                                        <p:tgtEl>
                                          <p:spTgt spid="1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7" end="7"/>
                                            </p:txEl>
                                          </p:spTgt>
                                        </p:tgtEl>
                                        <p:attrNameLst>
                                          <p:attrName>style.visibility</p:attrName>
                                        </p:attrNameLst>
                                      </p:cBhvr>
                                      <p:to>
                                        <p:strVal val="visible"/>
                                      </p:to>
                                    </p:set>
                                    <p:animEffect transition="in" filter="fade">
                                      <p:cBhvr>
                                        <p:cTn id="26"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fontScale="85000" lnSpcReduction="20000"/>
          </a:bodyPr>
          <a:lstStyle/>
          <a:p>
            <a:pPr marL="233363" indent="-233363">
              <a:lnSpc>
                <a:spcPct val="80000"/>
              </a:lnSpc>
              <a:buClr>
                <a:prstClr val="black">
                  <a:lumMod val="50000"/>
                  <a:lumOff val="50000"/>
                </a:prstClr>
              </a:buClr>
              <a:buSzPct val="94000"/>
              <a:buFont typeface="Calibri" pitchFamily="34" charset="0"/>
              <a:buChar char="»"/>
            </a:pPr>
            <a:r>
              <a:rPr lang="en-US" sz="3300" b="1" dirty="0"/>
              <a:t>Establishing goodwill and suggesting </a:t>
            </a:r>
            <a:r>
              <a:rPr lang="en-US" sz="3300" b="1" dirty="0" smtClean="0"/>
              <a:t>contact</a:t>
            </a:r>
          </a:p>
          <a:p>
            <a:pPr>
              <a:lnSpc>
                <a:spcPct val="80000"/>
              </a:lnSpc>
              <a:buClr>
                <a:prstClr val="black">
                  <a:lumMod val="50000"/>
                  <a:lumOff val="50000"/>
                </a:prstClr>
              </a:buClr>
              <a:buSzPct val="94000"/>
            </a:pPr>
            <a:endParaRPr lang="en-US" sz="2400" b="1" dirty="0" smtClean="0"/>
          </a:p>
          <a:p>
            <a:pPr marL="690563" lvl="1" indent="-233363">
              <a:lnSpc>
                <a:spcPct val="80000"/>
              </a:lnSpc>
              <a:buClr>
                <a:prstClr val="black">
                  <a:lumMod val="50000"/>
                  <a:lumOff val="50000"/>
                </a:prstClr>
              </a:buClr>
              <a:buSzPct val="94000"/>
              <a:buFont typeface="Calibri" pitchFamily="34" charset="0"/>
              <a:buChar char="»"/>
            </a:pPr>
            <a:endParaRPr lang="en-US" sz="2400" b="1" dirty="0"/>
          </a:p>
          <a:p>
            <a:pPr marL="690563" lvl="1" indent="-233363">
              <a:lnSpc>
                <a:spcPct val="80000"/>
              </a:lnSpc>
              <a:buClr>
                <a:prstClr val="black">
                  <a:lumMod val="50000"/>
                  <a:lumOff val="50000"/>
                </a:prstClr>
              </a:buClr>
              <a:buSzPct val="94000"/>
              <a:buFont typeface="Calibri" pitchFamily="34" charset="0"/>
              <a:buChar char="»"/>
            </a:pPr>
            <a:r>
              <a:rPr lang="en-US" sz="2800" dirty="0" smtClean="0"/>
              <a:t>We </a:t>
            </a:r>
            <a:r>
              <a:rPr lang="en-US" sz="2800" dirty="0"/>
              <a:t>hope this suggestion/information will be useful to you</a:t>
            </a:r>
            <a:r>
              <a:rPr lang="en-US" sz="2800" dirty="0" smtClean="0"/>
              <a:t>.</a:t>
            </a:r>
          </a:p>
          <a:p>
            <a:pPr lvl="1">
              <a:lnSpc>
                <a:spcPct val="80000"/>
              </a:lnSpc>
              <a:buClr>
                <a:prstClr val="black">
                  <a:lumMod val="50000"/>
                  <a:lumOff val="50000"/>
                </a:prstClr>
              </a:buClr>
              <a:buSzPct val="94000"/>
            </a:pPr>
            <a:endParaRPr lang="en-US" sz="2800" dirty="0" smtClean="0"/>
          </a:p>
          <a:p>
            <a:pPr marL="690563" lvl="1" indent="-233363">
              <a:lnSpc>
                <a:spcPct val="80000"/>
              </a:lnSpc>
              <a:buClr>
                <a:prstClr val="black">
                  <a:lumMod val="50000"/>
                  <a:lumOff val="50000"/>
                </a:prstClr>
              </a:buClr>
              <a:buSzPct val="94000"/>
              <a:buFont typeface="Calibri" pitchFamily="34" charset="0"/>
              <a:buChar char="»"/>
            </a:pPr>
            <a:r>
              <a:rPr lang="en-US" sz="2800" dirty="0" smtClean="0"/>
              <a:t>We </a:t>
            </a:r>
            <a:r>
              <a:rPr lang="en-US" sz="2800" dirty="0"/>
              <a:t>hope that this information will help you to make decisions on your order</a:t>
            </a:r>
            <a:r>
              <a:rPr lang="en-US" sz="2800" dirty="0" smtClean="0"/>
              <a:t>.</a:t>
            </a:r>
          </a:p>
          <a:p>
            <a:pPr lvl="1">
              <a:lnSpc>
                <a:spcPct val="80000"/>
              </a:lnSpc>
              <a:buClr>
                <a:prstClr val="black">
                  <a:lumMod val="50000"/>
                  <a:lumOff val="50000"/>
                </a:prstClr>
              </a:buClr>
              <a:buSzPct val="94000"/>
            </a:pPr>
            <a:endParaRPr lang="en-US" sz="2800" dirty="0" smtClean="0"/>
          </a:p>
          <a:p>
            <a:pPr marL="690563" lvl="1" indent="-233363">
              <a:lnSpc>
                <a:spcPct val="80000"/>
              </a:lnSpc>
              <a:buClr>
                <a:prstClr val="black">
                  <a:lumMod val="50000"/>
                  <a:lumOff val="50000"/>
                </a:prstClr>
              </a:buClr>
              <a:buSzPct val="94000"/>
              <a:buFont typeface="Calibri" pitchFamily="34" charset="0"/>
              <a:buChar char="»"/>
            </a:pPr>
            <a:r>
              <a:rPr lang="en-US" sz="2800" dirty="0" smtClean="0"/>
              <a:t>We </a:t>
            </a:r>
            <a:r>
              <a:rPr lang="en-US" sz="2800" dirty="0"/>
              <a:t>look forward to hearing from you</a:t>
            </a:r>
            <a:r>
              <a:rPr lang="en-US" sz="2800" dirty="0" smtClean="0"/>
              <a:t>.</a:t>
            </a:r>
          </a:p>
          <a:p>
            <a:pPr lvl="1">
              <a:lnSpc>
                <a:spcPct val="80000"/>
              </a:lnSpc>
              <a:buClr>
                <a:prstClr val="black">
                  <a:lumMod val="50000"/>
                  <a:lumOff val="50000"/>
                </a:prstClr>
              </a:buClr>
              <a:buSzPct val="94000"/>
            </a:pPr>
            <a:endParaRPr lang="en-US" sz="2800" dirty="0" smtClean="0"/>
          </a:p>
          <a:p>
            <a:pPr marL="690563" lvl="1" indent="-233363">
              <a:lnSpc>
                <a:spcPct val="80000"/>
              </a:lnSpc>
              <a:buClr>
                <a:prstClr val="black">
                  <a:lumMod val="50000"/>
                  <a:lumOff val="50000"/>
                </a:prstClr>
              </a:buClr>
              <a:buSzPct val="94000"/>
              <a:buFont typeface="Calibri" pitchFamily="34" charset="0"/>
              <a:buChar char="»"/>
            </a:pPr>
            <a:r>
              <a:rPr lang="en-US" sz="2800" dirty="0" smtClean="0"/>
              <a:t>We </a:t>
            </a:r>
            <a:r>
              <a:rPr lang="en-US" sz="2800" dirty="0"/>
              <a:t>look forward to receiving your confirmation of </a:t>
            </a:r>
            <a:r>
              <a:rPr lang="en-US" sz="2800" dirty="0" smtClean="0"/>
              <a:t>…</a:t>
            </a:r>
          </a:p>
          <a:p>
            <a:pPr lvl="1">
              <a:lnSpc>
                <a:spcPct val="80000"/>
              </a:lnSpc>
              <a:buClr>
                <a:prstClr val="black">
                  <a:lumMod val="50000"/>
                  <a:lumOff val="50000"/>
                </a:prstClr>
              </a:buClr>
              <a:buSzPct val="94000"/>
            </a:pPr>
            <a:endParaRPr lang="en-US" sz="2800" dirty="0" smtClean="0"/>
          </a:p>
          <a:p>
            <a:pPr marL="690563" lvl="1" indent="-233363">
              <a:lnSpc>
                <a:spcPct val="80000"/>
              </a:lnSpc>
              <a:buClr>
                <a:prstClr val="black">
                  <a:lumMod val="50000"/>
                  <a:lumOff val="50000"/>
                </a:prstClr>
              </a:buClr>
              <a:buSzPct val="94000"/>
              <a:buFont typeface="Calibri" pitchFamily="34" charset="0"/>
              <a:buChar char="»"/>
            </a:pPr>
            <a:r>
              <a:rPr lang="en-US" sz="2800" dirty="0"/>
              <a:t>Please feel free to contact </a:t>
            </a:r>
            <a:r>
              <a:rPr lang="en-US" sz="2800" dirty="0" smtClean="0"/>
              <a:t>us </a:t>
            </a:r>
            <a:r>
              <a:rPr lang="en-US" sz="2800" dirty="0"/>
              <a:t>again if you </a:t>
            </a:r>
            <a:r>
              <a:rPr lang="en-US" sz="2800" dirty="0" smtClean="0"/>
              <a:t>need any </a:t>
            </a:r>
            <a:r>
              <a:rPr lang="en-US" sz="2800" dirty="0"/>
              <a:t>further </a:t>
            </a:r>
            <a:r>
              <a:rPr lang="en-US" sz="2800" dirty="0" smtClean="0"/>
              <a:t>assistance.</a:t>
            </a:r>
            <a:r>
              <a:rPr lang="en-US" sz="2400" dirty="0"/>
              <a:t/>
            </a:r>
            <a:br>
              <a:rPr lang="en-US" sz="2400" dirty="0"/>
            </a:br>
            <a:endParaRPr lang="en-US" sz="2400" dirty="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Crafting Responses – Step 6</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Tree>
    <p:custDataLst>
      <p:tags r:id="rId1"/>
    </p:custDataLst>
    <p:extLst>
      <p:ext uri="{BB962C8B-B14F-4D97-AF65-F5344CB8AC3E}">
        <p14:creationId xmlns:p14="http://schemas.microsoft.com/office/powerpoint/2010/main" val="2203002414"/>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animEffect transition="in" filter="barn(inVertical)">
                                      <p:cBhvr>
                                        <p:cTn id="11" dur="500"/>
                                        <p:tgtEl>
                                          <p:spTgt spid="14">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barn(inVertical)">
                                      <p:cBhvr>
                                        <p:cTn id="16" dur="500"/>
                                        <p:tgtEl>
                                          <p:spTgt spid="1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animEffect transition="in" filter="barn(inVertical)">
                                      <p:cBhvr>
                                        <p:cTn id="21" dur="500"/>
                                        <p:tgtEl>
                                          <p:spTgt spid="14">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xEl>
                                              <p:pRg st="9" end="9"/>
                                            </p:txEl>
                                          </p:spTgt>
                                        </p:tgtEl>
                                        <p:attrNameLst>
                                          <p:attrName>style.visibility</p:attrName>
                                        </p:attrNameLst>
                                      </p:cBhvr>
                                      <p:to>
                                        <p:strVal val="visible"/>
                                      </p:to>
                                    </p:set>
                                    <p:animEffect transition="in" filter="barn(inVertical)">
                                      <p:cBhvr>
                                        <p:cTn id="26" dur="500"/>
                                        <p:tgtEl>
                                          <p:spTgt spid="14">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animEffect transition="in" filter="barn(inVertical)">
                                      <p:cBhvr>
                                        <p:cTn id="31"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Knowledge</a:t>
            </a:r>
            <a:r>
              <a:rPr lang="en-US" sz="4000" dirty="0" smtClean="0">
                <a:latin typeface="+mj-lt"/>
              </a:rPr>
              <a:t> </a:t>
            </a:r>
            <a:r>
              <a:rPr lang="en-US" sz="4000" dirty="0" smtClean="0">
                <a:solidFill>
                  <a:schemeClr val="tx1">
                    <a:lumMod val="50000"/>
                    <a:lumOff val="50000"/>
                  </a:schemeClr>
                </a:solidFill>
                <a:latin typeface="+mj-lt"/>
              </a:rPr>
              <a:t>Check</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369953"/>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2000" y="990600"/>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38456"/>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3" name="Group 22"/>
          <p:cNvGrpSpPr/>
          <p:nvPr/>
        </p:nvGrpSpPr>
        <p:grpSpPr>
          <a:xfrm>
            <a:off x="3545160" y="990600"/>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620643"/>
              <a:ext cx="1931160" cy="1028701"/>
            </a:xfrm>
            <a:prstGeom prst="rect">
              <a:avLst/>
            </a:prstGeom>
            <a:noFill/>
          </p:spPr>
          <p:txBody>
            <a:bodyPr wrap="square" rtlCol="0">
              <a:normAutofit/>
            </a:bodyPr>
            <a:lstStyle/>
            <a:p>
              <a:pPr algn="ctr">
                <a:lnSpc>
                  <a:spcPct val="80000"/>
                </a:lnSpc>
              </a:pPr>
              <a:r>
                <a:rPr lang="en-US" sz="2000" b="1" spc="60" dirty="0" smtClean="0">
                  <a:solidFill>
                    <a:schemeClr val="bg1"/>
                  </a:solidFill>
                  <a:effectLst>
                    <a:outerShdw blurRad="50800" dist="25400" dir="5400000" algn="t" rotWithShape="0">
                      <a:prstClr val="black">
                        <a:alpha val="15000"/>
                      </a:prstClr>
                    </a:outerShdw>
                  </a:effectLst>
                </a:rPr>
                <a:t>How can we employ each step?</a:t>
              </a:r>
              <a:endParaRPr lang="en-US" sz="20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48668" y="197294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020655"/>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 is the result?</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198975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2" name="TextBox 21"/>
          <p:cNvSpPr txBox="1"/>
          <p:nvPr/>
        </p:nvSpPr>
        <p:spPr>
          <a:xfrm>
            <a:off x="3733800" y="4191000"/>
            <a:ext cx="1981200" cy="1200329"/>
          </a:xfrm>
          <a:prstGeom prst="rect">
            <a:avLst/>
          </a:prstGeom>
          <a:noFill/>
        </p:spPr>
        <p:txBody>
          <a:bodyPr wrap="square" rtlCol="0">
            <a:spAutoFit/>
          </a:bodyPr>
          <a:lstStyle/>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Templates</a:t>
            </a:r>
            <a:endParaRPr lang="en-US" dirty="0">
              <a:solidFill>
                <a:schemeClr val="accent4">
                  <a:lumMod val="75000"/>
                </a:schemeClr>
              </a:solidFill>
              <a:latin typeface="Arial" pitchFamily="34" charset="0"/>
              <a:cs typeface="Arial" pitchFamily="34" charset="0"/>
            </a:endParaRPr>
          </a:p>
        </p:txBody>
      </p:sp>
      <p:sp>
        <p:nvSpPr>
          <p:cNvPr id="25" name="TextBox 24"/>
          <p:cNvSpPr txBox="1"/>
          <p:nvPr/>
        </p:nvSpPr>
        <p:spPr>
          <a:xfrm>
            <a:off x="6629400" y="4040309"/>
            <a:ext cx="1909011" cy="1815882"/>
          </a:xfrm>
          <a:prstGeom prst="rect">
            <a:avLst/>
          </a:prstGeom>
          <a:noFill/>
        </p:spPr>
        <p:txBody>
          <a:bodyPr wrap="square" rtlCol="0">
            <a:spAutoFit/>
          </a:bodyPr>
          <a:lstStyle/>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Complete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Concise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Clear</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Concrete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Correct</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Considerate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Courteous</a:t>
            </a:r>
            <a:endParaRPr lang="en-US" sz="1600" dirty="0">
              <a:solidFill>
                <a:schemeClr val="accent2">
                  <a:lumMod val="75000"/>
                </a:schemeClr>
              </a:solidFill>
              <a:latin typeface="Arial" pitchFamily="34" charset="0"/>
              <a:cs typeface="Arial" pitchFamily="34" charset="0"/>
            </a:endParaRPr>
          </a:p>
        </p:txBody>
      </p:sp>
      <p:sp>
        <p:nvSpPr>
          <p:cNvPr id="27" name="TextBox 26"/>
          <p:cNvSpPr txBox="1"/>
          <p:nvPr/>
        </p:nvSpPr>
        <p:spPr>
          <a:xfrm>
            <a:off x="750711" y="6248400"/>
            <a:ext cx="7973935" cy="457200"/>
          </a:xfrm>
          <a:prstGeom prst="rect">
            <a:avLst/>
          </a:prstGeom>
          <a:noFill/>
        </p:spPr>
        <p:txBody>
          <a:bodyPr wrap="none" rtlCol="0">
            <a:normAutofit/>
          </a:bodyPr>
          <a:lstStyle/>
          <a:p>
            <a:pPr algn="r"/>
            <a:r>
              <a:rPr lang="en-US" sz="2000" b="1" dirty="0" smtClean="0">
                <a:solidFill>
                  <a:schemeClr val="tx1">
                    <a:lumMod val="75000"/>
                    <a:lumOff val="25000"/>
                  </a:schemeClr>
                </a:solidFill>
              </a:rPr>
              <a:t>Your Customer is Our Customer.</a:t>
            </a:r>
            <a:endParaRPr lang="en-US" sz="2000" b="1" dirty="0">
              <a:solidFill>
                <a:schemeClr val="tx1">
                  <a:lumMod val="75000"/>
                  <a:lumOff val="25000"/>
                </a:schemeClr>
              </a:solidFill>
            </a:endParaRPr>
          </a:p>
        </p:txBody>
      </p:sp>
      <p:sp>
        <p:nvSpPr>
          <p:cNvPr id="9" name="TextBox 8"/>
          <p:cNvSpPr txBox="1"/>
          <p:nvPr/>
        </p:nvSpPr>
        <p:spPr>
          <a:xfrm>
            <a:off x="381000" y="4114800"/>
            <a:ext cx="2743200" cy="1569660"/>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Acknowledge Receipt</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Explain Action Taken</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Make Suggestions</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Apologize if Necessary</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Stipulate Action/Request</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Establish Goodwill</a:t>
            </a:r>
            <a:endParaRPr lang="en-US" sz="1600" dirty="0">
              <a:solidFill>
                <a:schemeClr val="accent6">
                  <a:lumMod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30480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9752" y="1752600"/>
            <a:ext cx="1747248" cy="1323439"/>
          </a:xfrm>
          <a:prstGeom prst="rect">
            <a:avLst/>
          </a:prstGeom>
          <a:noFill/>
        </p:spPr>
        <p:txBody>
          <a:bodyPr wrap="square" rtlCol="0">
            <a:spAutoFit/>
          </a:bodyPr>
          <a:lstStyle/>
          <a:p>
            <a:pPr algn="ctr"/>
            <a:r>
              <a:rPr lang="en-US" sz="2000" b="1" dirty="0" smtClean="0">
                <a:solidFill>
                  <a:schemeClr val="bg1"/>
                </a:solidFill>
              </a:rPr>
              <a:t>What are the steps in crafting responses?</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419502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45" presetClass="entr" presetSubtype="0" fill="hold"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anim calcmode="lin" valueType="num">
                                      <p:cBhvr>
                                        <p:cTn id="15" dur="2000" fill="hold"/>
                                        <p:tgtEl>
                                          <p:spTgt spid="26"/>
                                        </p:tgtEl>
                                        <p:attrNameLst>
                                          <p:attrName>ppt_w</p:attrName>
                                        </p:attrNameLst>
                                      </p:cBhvr>
                                      <p:tavLst>
                                        <p:tav tm="0" fmla="#ppt_w*sin(2.5*pi*$)">
                                          <p:val>
                                            <p:fltVal val="0"/>
                                          </p:val>
                                        </p:tav>
                                        <p:tav tm="100000">
                                          <p:val>
                                            <p:fltVal val="1"/>
                                          </p:val>
                                        </p:tav>
                                      </p:tavLst>
                                    </p:anim>
                                    <p:anim calcmode="lin" valueType="num">
                                      <p:cBhvr>
                                        <p:cTn id="16" dur="2000" fill="hold"/>
                                        <p:tgtEl>
                                          <p:spTgt spid="2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anim calcmode="lin" valueType="num">
                                      <p:cBhvr>
                                        <p:cTn id="20" dur="2000" fill="hold"/>
                                        <p:tgtEl>
                                          <p:spTgt spid="23"/>
                                        </p:tgtEl>
                                        <p:attrNameLst>
                                          <p:attrName>ppt_w</p:attrName>
                                        </p:attrNameLst>
                                      </p:cBhvr>
                                      <p:tavLst>
                                        <p:tav tm="0" fmla="#ppt_w*sin(2.5*pi*$)">
                                          <p:val>
                                            <p:fltVal val="0"/>
                                          </p:val>
                                        </p:tav>
                                        <p:tav tm="100000">
                                          <p:val>
                                            <p:fltVal val="1"/>
                                          </p:val>
                                        </p:tav>
                                      </p:tavLst>
                                    </p:anim>
                                    <p:anim calcmode="lin" valueType="num">
                                      <p:cBhvr>
                                        <p:cTn id="21" dur="2000" fill="hold"/>
                                        <p:tgtEl>
                                          <p:spTgt spid="23"/>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anim calcmode="lin" valueType="num">
                                      <p:cBhvr>
                                        <p:cTn id="25" dur="2000" fill="hold"/>
                                        <p:tgtEl>
                                          <p:spTgt spid="24"/>
                                        </p:tgtEl>
                                        <p:attrNameLst>
                                          <p:attrName>ppt_w</p:attrName>
                                        </p:attrNameLst>
                                      </p:cBhvr>
                                      <p:tavLst>
                                        <p:tav tm="0" fmla="#ppt_w*sin(2.5*pi*$)">
                                          <p:val>
                                            <p:fltVal val="0"/>
                                          </p:val>
                                        </p:tav>
                                        <p:tav tm="100000">
                                          <p:val>
                                            <p:fltVal val="1"/>
                                          </p:val>
                                        </p:tav>
                                      </p:tavLst>
                                    </p:anim>
                                    <p:anim calcmode="lin" valueType="num">
                                      <p:cBhvr>
                                        <p:cTn id="26" dur="2000" fill="hold"/>
                                        <p:tgtEl>
                                          <p:spTgt spid="24"/>
                                        </p:tgtEl>
                                        <p:attrNameLst>
                                          <p:attrName>ppt_h</p:attrName>
                                        </p:attrNameLst>
                                      </p:cBhvr>
                                      <p:tavLst>
                                        <p:tav tm="0">
                                          <p:val>
                                            <p:strVal val="#ppt_h"/>
                                          </p:val>
                                        </p:tav>
                                        <p:tav tm="100000">
                                          <p:val>
                                            <p:strVal val="#ppt_h"/>
                                          </p:val>
                                        </p:tav>
                                      </p:tavLst>
                                    </p:anim>
                                  </p:childTnLst>
                                </p:cTn>
                              </p:par>
                              <p:par>
                                <p:cTn id="27" presetID="8" presetClass="emph" presetSubtype="0" fill="hold" nodeType="withEffect">
                                  <p:stCondLst>
                                    <p:cond delay="500"/>
                                  </p:stCondLst>
                                  <p:childTnLst>
                                    <p:animRot by="21600000">
                                      <p:cBhvr>
                                        <p:cTn id="28" dur="2000" fill="hold"/>
                                        <p:tgtEl>
                                          <p:spTgt spid="102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additive="base">
                                        <p:cTn id="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additive="base">
                                        <p:cTn id="4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 calcmode="lin" valueType="num">
                                      <p:cBhvr additive="base">
                                        <p:cTn id="5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 calcmode="lin" valueType="num">
                                      <p:cBhvr additive="base">
                                        <p:cTn id="5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 calcmode="lin" valueType="num">
                                      <p:cBhvr additive="base">
                                        <p:cTn id="6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 calcmode="lin" valueType="num">
                                      <p:cBhvr additive="base">
                                        <p:cTn id="75"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 calcmode="lin" valueType="num">
                                      <p:cBhvr additive="base">
                                        <p:cTn id="81"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 calcmode="lin" valueType="num">
                                      <p:cBhvr additive="base">
                                        <p:cTn id="87" dur="500" fill="hold"/>
                                        <p:tgtEl>
                                          <p:spTgt spid="22">
                                            <p:txEl>
                                              <p:pRg st="3" end="3"/>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2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additive="base">
                                        <p:cTn id="93"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25">
                                            <p:txEl>
                                              <p:pRg st="1" end="1"/>
                                            </p:txEl>
                                          </p:spTgt>
                                        </p:tgtEl>
                                        <p:attrNameLst>
                                          <p:attrName>style.visibility</p:attrName>
                                        </p:attrNameLst>
                                      </p:cBhvr>
                                      <p:to>
                                        <p:strVal val="visible"/>
                                      </p:to>
                                    </p:set>
                                    <p:anim calcmode="lin" valueType="num">
                                      <p:cBhvr additive="base">
                                        <p:cTn id="99" dur="5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25">
                                            <p:txEl>
                                              <p:pRg st="2" end="2"/>
                                            </p:txEl>
                                          </p:spTgt>
                                        </p:tgtEl>
                                        <p:attrNameLst>
                                          <p:attrName>style.visibility</p:attrName>
                                        </p:attrNameLst>
                                      </p:cBhvr>
                                      <p:to>
                                        <p:strVal val="visible"/>
                                      </p:to>
                                    </p:set>
                                    <p:anim calcmode="lin" valueType="num">
                                      <p:cBhvr additive="base">
                                        <p:cTn id="105"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25">
                                            <p:txEl>
                                              <p:pRg st="3" end="3"/>
                                            </p:txEl>
                                          </p:spTgt>
                                        </p:tgtEl>
                                        <p:attrNameLst>
                                          <p:attrName>style.visibility</p:attrName>
                                        </p:attrNameLst>
                                      </p:cBhvr>
                                      <p:to>
                                        <p:strVal val="visible"/>
                                      </p:to>
                                    </p:set>
                                    <p:anim calcmode="lin" valueType="num">
                                      <p:cBhvr additive="base">
                                        <p:cTn id="111" dur="500" fill="hold"/>
                                        <p:tgtEl>
                                          <p:spTgt spid="25">
                                            <p:txEl>
                                              <p:pRg st="3" end="3"/>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25">
                                            <p:txEl>
                                              <p:pRg st="4" end="4"/>
                                            </p:txEl>
                                          </p:spTgt>
                                        </p:tgtEl>
                                        <p:attrNameLst>
                                          <p:attrName>style.visibility</p:attrName>
                                        </p:attrNameLst>
                                      </p:cBhvr>
                                      <p:to>
                                        <p:strVal val="visible"/>
                                      </p:to>
                                    </p:set>
                                    <p:anim calcmode="lin" valueType="num">
                                      <p:cBhvr additive="base">
                                        <p:cTn id="117" dur="500" fill="hold"/>
                                        <p:tgtEl>
                                          <p:spTgt spid="25">
                                            <p:txEl>
                                              <p:pRg st="4" end="4"/>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nodeType="clickEffect">
                                  <p:stCondLst>
                                    <p:cond delay="0"/>
                                  </p:stCondLst>
                                  <p:childTnLst>
                                    <p:set>
                                      <p:cBhvr>
                                        <p:cTn id="122" dur="1" fill="hold">
                                          <p:stCondLst>
                                            <p:cond delay="0"/>
                                          </p:stCondLst>
                                        </p:cTn>
                                        <p:tgtEl>
                                          <p:spTgt spid="25">
                                            <p:txEl>
                                              <p:pRg st="5" end="5"/>
                                            </p:txEl>
                                          </p:spTgt>
                                        </p:tgtEl>
                                        <p:attrNameLst>
                                          <p:attrName>style.visibility</p:attrName>
                                        </p:attrNameLst>
                                      </p:cBhvr>
                                      <p:to>
                                        <p:strVal val="visible"/>
                                      </p:to>
                                    </p:set>
                                    <p:anim calcmode="lin" valueType="num">
                                      <p:cBhvr additive="base">
                                        <p:cTn id="123" dur="500" fill="hold"/>
                                        <p:tgtEl>
                                          <p:spTgt spid="25">
                                            <p:txEl>
                                              <p:pRg st="5" end="5"/>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nodeType="clickEffect">
                                  <p:stCondLst>
                                    <p:cond delay="0"/>
                                  </p:stCondLst>
                                  <p:childTnLst>
                                    <p:set>
                                      <p:cBhvr>
                                        <p:cTn id="128" dur="1" fill="hold">
                                          <p:stCondLst>
                                            <p:cond delay="0"/>
                                          </p:stCondLst>
                                        </p:cTn>
                                        <p:tgtEl>
                                          <p:spTgt spid="25">
                                            <p:txEl>
                                              <p:pRg st="6" end="6"/>
                                            </p:txEl>
                                          </p:spTgt>
                                        </p:tgtEl>
                                        <p:attrNameLst>
                                          <p:attrName>style.visibility</p:attrName>
                                        </p:attrNameLst>
                                      </p:cBhvr>
                                      <p:to>
                                        <p:strVal val="visible"/>
                                      </p:to>
                                    </p:set>
                                    <p:anim calcmode="lin" valueType="num">
                                      <p:cBhvr additive="base">
                                        <p:cTn id="129" dur="500" fill="hold"/>
                                        <p:tgtEl>
                                          <p:spTgt spid="25">
                                            <p:txEl>
                                              <p:pRg st="6" end="6"/>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52401" y="444325"/>
            <a:ext cx="3124200" cy="825500"/>
          </a:xfrm>
        </p:spPr>
        <p:txBody>
          <a:bodyPr/>
          <a:lstStyle/>
          <a:p>
            <a:r>
              <a:rPr lang="en-US" dirty="0" smtClean="0"/>
              <a:t>Communications Overview</a:t>
            </a:r>
            <a:endParaRPr lang="en-US" dirty="0"/>
          </a:p>
        </p:txBody>
      </p:sp>
      <p:sp>
        <p:nvSpPr>
          <p:cNvPr id="6" name="Content Placeholder 5"/>
          <p:cNvSpPr>
            <a:spLocks noGrp="1"/>
          </p:cNvSpPr>
          <p:nvPr>
            <p:ph idx="1"/>
          </p:nvPr>
        </p:nvSpPr>
        <p:spPr>
          <a:xfrm>
            <a:off x="3907466" y="1524000"/>
            <a:ext cx="4931734" cy="5105400"/>
          </a:xfrm>
        </p:spPr>
        <p:txBody>
          <a:bodyPr>
            <a:normAutofit/>
          </a:bodyPr>
          <a:lstStyle/>
          <a:p>
            <a:pPr marL="0" indent="0">
              <a:buNone/>
            </a:pPr>
            <a:r>
              <a:rPr lang="en-US" dirty="0"/>
              <a:t>To provide </a:t>
            </a:r>
            <a:r>
              <a:rPr lang="en-US" dirty="0" smtClean="0"/>
              <a:t>communications </a:t>
            </a:r>
            <a:r>
              <a:rPr lang="en-US" dirty="0"/>
              <a:t>training which  balance both theoretical and practical skills.</a:t>
            </a:r>
          </a:p>
          <a:p>
            <a:pPr marL="0" indent="0">
              <a:buNone/>
            </a:pPr>
            <a:r>
              <a:rPr lang="en-US" dirty="0" smtClean="0"/>
              <a:t>To develop </a:t>
            </a:r>
            <a:r>
              <a:rPr lang="en-US" dirty="0"/>
              <a:t>necessary skills </a:t>
            </a:r>
            <a:r>
              <a:rPr lang="en-US" dirty="0" smtClean="0"/>
              <a:t>to </a:t>
            </a:r>
            <a:r>
              <a:rPr lang="en-US" dirty="0"/>
              <a:t>be effective in </a:t>
            </a:r>
            <a:r>
              <a:rPr lang="en-US" dirty="0" smtClean="0"/>
              <a:t>written communications. </a:t>
            </a:r>
          </a:p>
          <a:p>
            <a:pPr marL="0" indent="0">
              <a:buNone/>
            </a:pPr>
            <a:r>
              <a:rPr lang="en-US" dirty="0" smtClean="0">
                <a:latin typeface="+mj-lt"/>
                <a:cs typeface="Arial" pitchFamily="34" charset="0"/>
              </a:rPr>
              <a:t>To provide a tool for self evaluation for use in each interaction. </a:t>
            </a:r>
          </a:p>
          <a:p>
            <a:endParaRPr lang="en-US" sz="2400" b="1" dirty="0" smtClean="0">
              <a:latin typeface="Arial" pitchFamily="34" charset="0"/>
              <a:cs typeface="Arial" pitchFamily="34" charset="0"/>
            </a:endParaRPr>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a:bodyPr>
          <a:lstStyle/>
          <a:p>
            <a:pPr>
              <a:lnSpc>
                <a:spcPct val="80000"/>
              </a:lnSpc>
            </a:pPr>
            <a:r>
              <a:rPr lang="en-US" sz="3200" b="1" dirty="0" smtClean="0">
                <a:solidFill>
                  <a:prstClr val="white"/>
                </a:solidFill>
                <a:latin typeface="Arial" pitchFamily="34" charset="0"/>
                <a:cs typeface="Arial" pitchFamily="34" charset="0"/>
              </a:rPr>
              <a:t>PURPOSE</a:t>
            </a:r>
            <a:endParaRPr lang="en-US" sz="3200" dirty="0">
              <a:solidFill>
                <a:prstClr val="white"/>
              </a:solidFill>
              <a:latin typeface="Arial" pitchFamily="34" charset="0"/>
              <a:cs typeface="Arial" pitchFamily="34" charset="0"/>
            </a:endParaRPr>
          </a:p>
        </p:txBody>
      </p:sp>
      <p:sp>
        <p:nvSpPr>
          <p:cNvPr id="12" name="TextBox 11"/>
          <p:cNvSpPr txBox="1"/>
          <p:nvPr/>
        </p:nvSpPr>
        <p:spPr>
          <a:xfrm>
            <a:off x="152400" y="4114800"/>
            <a:ext cx="3124200" cy="1155669"/>
          </a:xfrm>
          <a:prstGeom prst="rect">
            <a:avLst/>
          </a:prstGeom>
          <a:solidFill>
            <a:schemeClr val="bg1">
              <a:lumMod val="85000"/>
            </a:schemeClr>
          </a:solidFill>
          <a:ln>
            <a:solidFill>
              <a:schemeClr val="bg1">
                <a:lumMod val="65000"/>
              </a:schemeClr>
            </a:solidFill>
          </a:ln>
        </p:spPr>
        <p:txBody>
          <a:bodyPr wrap="square" rtlCol="0" anchor="ctr">
            <a:normAutofit fontScale="92500" lnSpcReduction="10000"/>
          </a:bodyPr>
          <a:lstStyle/>
          <a:p>
            <a:pPr algn="ctr"/>
            <a:r>
              <a:rPr lang="en-US" sz="1500" dirty="0">
                <a:latin typeface="Arial" pitchFamily="34" charset="0"/>
                <a:cs typeface="Arial" pitchFamily="34" charset="0"/>
              </a:rPr>
              <a:t>We are responsible for creating and maintaining long term relationships with our consumers and supporting our brands through each and every contact opportunity</a:t>
            </a:r>
            <a:r>
              <a:rPr lang="en-US" sz="1500" dirty="0" smtClean="0">
                <a:latin typeface="Arial" pitchFamily="34" charset="0"/>
                <a:cs typeface="Arial" pitchFamily="34" charset="0"/>
              </a:rPr>
              <a:t>.</a:t>
            </a:r>
            <a:r>
              <a:rPr lang="en-US" sz="1000" dirty="0" smtClean="0">
                <a:solidFill>
                  <a:schemeClr val="bg1">
                    <a:lumMod val="50000"/>
                  </a:schemeClr>
                </a:solidFill>
                <a:latin typeface="Arial" pitchFamily="34" charset="0"/>
                <a:cs typeface="Arial" pitchFamily="34" charset="0"/>
              </a:rPr>
              <a:t>. </a:t>
            </a:r>
            <a:endParaRPr lang="en-US" sz="1000" dirty="0">
              <a:solidFill>
                <a:schemeClr val="bg1">
                  <a:lumMod val="50000"/>
                </a:schemeClr>
              </a:solidFill>
              <a:latin typeface="Arial" pitchFamily="34" charset="0"/>
              <a:cs typeface="Arial"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 y="1618209"/>
            <a:ext cx="3124200" cy="2344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81000" y="4154876"/>
            <a:ext cx="3962400" cy="2474524"/>
          </a:xfrm>
          <a:prstGeom prst="rect">
            <a:avLst/>
          </a:prstGeom>
          <a:noFill/>
        </p:spPr>
        <p:txBody>
          <a:bodyPr wrap="square" rtlCol="0">
            <a:normAutofit/>
          </a:bodyPr>
          <a:lstStyle/>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Acknowledge Receipt</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Explain Action Taken</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Make Suggestions</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Apologize if Necessary</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Stipulate Action/Request</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Establish Goodwill</a:t>
            </a:r>
          </a:p>
        </p:txBody>
      </p:sp>
      <p:sp>
        <p:nvSpPr>
          <p:cNvPr id="9" name="Title 8"/>
          <p:cNvSpPr>
            <a:spLocks noGrp="1"/>
          </p:cNvSpPr>
          <p:nvPr>
            <p:ph type="title"/>
          </p:nvPr>
        </p:nvSpPr>
        <p:spPr/>
        <p:txBody>
          <a:bodyPr>
            <a:normAutofit/>
          </a:bodyPr>
          <a:lstStyle/>
          <a:p>
            <a:pPr lvl="0">
              <a:spcBef>
                <a:spcPts val="0"/>
              </a:spcBef>
            </a:pPr>
            <a:r>
              <a:rPr lang="en-US" sz="2800" b="1" dirty="0" smtClean="0">
                <a:solidFill>
                  <a:prstClr val="black">
                    <a:lumMod val="85000"/>
                    <a:lumOff val="15000"/>
                  </a:prstClr>
                </a:solidFill>
                <a:latin typeface="Arial" pitchFamily="34" charset="0"/>
                <a:ea typeface="+mn-ea"/>
                <a:cs typeface="Arial" pitchFamily="34" charset="0"/>
              </a:rPr>
              <a:t>Let’s Practice!</a:t>
            </a:r>
            <a:endParaRPr lang="en-US"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1143000"/>
            <a:ext cx="3911149" cy="2935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
        <p:nvSpPr>
          <p:cNvPr id="2" name="TextBox 1"/>
          <p:cNvSpPr txBox="1"/>
          <p:nvPr/>
        </p:nvSpPr>
        <p:spPr>
          <a:xfrm>
            <a:off x="4495800" y="1524000"/>
            <a:ext cx="4419600" cy="5016758"/>
          </a:xfrm>
          <a:prstGeom prst="rect">
            <a:avLst/>
          </a:prstGeom>
          <a:noFill/>
        </p:spPr>
        <p:txBody>
          <a:bodyPr wrap="square" rtlCol="0">
            <a:spAutoFit/>
          </a:bodyPr>
          <a:lstStyle/>
          <a:p>
            <a:r>
              <a:rPr lang="en-US" sz="2000" dirty="0"/>
              <a:t>Thank you for your </a:t>
            </a:r>
            <a:r>
              <a:rPr lang="en-US" sz="2000" dirty="0" smtClean="0"/>
              <a:t>email regarding…</a:t>
            </a:r>
          </a:p>
          <a:p>
            <a:endParaRPr lang="en-US" sz="2000" dirty="0"/>
          </a:p>
          <a:p>
            <a:pPr marL="0" lvl="1"/>
            <a:r>
              <a:rPr lang="en-US" sz="2000" dirty="0"/>
              <a:t>We shall see to it that </a:t>
            </a:r>
            <a:r>
              <a:rPr lang="en-US" sz="2000" dirty="0" smtClean="0"/>
              <a:t>…</a:t>
            </a:r>
          </a:p>
          <a:p>
            <a:pPr marL="0" lvl="1"/>
            <a:endParaRPr lang="en-US" sz="2000" dirty="0"/>
          </a:p>
          <a:p>
            <a:pPr marL="0" lvl="1"/>
            <a:r>
              <a:rPr lang="en-US" sz="2000" dirty="0" smtClean="0"/>
              <a:t>Please </a:t>
            </a:r>
            <a:r>
              <a:rPr lang="en-US" sz="2000" dirty="0"/>
              <a:t>feel free to contact us again if you need any further </a:t>
            </a:r>
            <a:r>
              <a:rPr lang="en-US" sz="2000" dirty="0" smtClean="0"/>
              <a:t>assistance.</a:t>
            </a:r>
          </a:p>
          <a:p>
            <a:pPr marL="0" lvl="1"/>
            <a:endParaRPr lang="en-US" sz="2000" dirty="0"/>
          </a:p>
          <a:p>
            <a:pPr marL="0" lvl="1"/>
            <a:r>
              <a:rPr lang="en-US" sz="2000" dirty="0"/>
              <a:t>While we appreciate your need for this information, we regret that </a:t>
            </a:r>
            <a:r>
              <a:rPr lang="en-US" sz="2000" dirty="0" smtClean="0"/>
              <a:t>…</a:t>
            </a:r>
          </a:p>
          <a:p>
            <a:pPr marL="0" lvl="1"/>
            <a:endParaRPr lang="en-US" sz="2000" dirty="0"/>
          </a:p>
          <a:p>
            <a:pPr marL="0" lvl="1"/>
            <a:r>
              <a:rPr lang="en-US" sz="2000" dirty="0"/>
              <a:t>Perhaps you should choose … even though </a:t>
            </a:r>
            <a:r>
              <a:rPr lang="en-US" sz="2000" dirty="0" smtClean="0"/>
              <a:t>…</a:t>
            </a:r>
          </a:p>
          <a:p>
            <a:pPr marL="0" lvl="1"/>
            <a:endParaRPr lang="en-US" sz="2000" dirty="0"/>
          </a:p>
          <a:p>
            <a:pPr marL="0" lvl="1"/>
            <a:r>
              <a:rPr lang="en-US" sz="2000" dirty="0"/>
              <a:t>We reached out to the vendor/manufacturer to discuss possible solutions. </a:t>
            </a:r>
            <a:endParaRPr lang="en-US" dirty="0"/>
          </a:p>
        </p:txBody>
      </p:sp>
      <p:sp>
        <p:nvSpPr>
          <p:cNvPr id="21" name="Line Callout 3 20"/>
          <p:cNvSpPr/>
          <p:nvPr/>
        </p:nvSpPr>
        <p:spPr>
          <a:xfrm>
            <a:off x="4495800" y="1524000"/>
            <a:ext cx="3962400" cy="381000"/>
          </a:xfrm>
          <a:prstGeom prst="borderCallout3">
            <a:avLst>
              <a:gd name="adj1" fmla="val 48420"/>
              <a:gd name="adj2" fmla="val -218"/>
              <a:gd name="adj3" fmla="val 48420"/>
              <a:gd name="adj4" fmla="val -8298"/>
              <a:gd name="adj5" fmla="val 738242"/>
              <a:gd name="adj6" fmla="val -20471"/>
              <a:gd name="adj7" fmla="val 738676"/>
              <a:gd name="adj8" fmla="val -3039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Callout 3 21"/>
          <p:cNvSpPr/>
          <p:nvPr/>
        </p:nvSpPr>
        <p:spPr>
          <a:xfrm>
            <a:off x="4495800" y="2133600"/>
            <a:ext cx="2743200" cy="381000"/>
          </a:xfrm>
          <a:prstGeom prst="borderCallout3">
            <a:avLst>
              <a:gd name="adj1" fmla="val 48420"/>
              <a:gd name="adj2" fmla="val 458"/>
              <a:gd name="adj3" fmla="val 48420"/>
              <a:gd name="adj4" fmla="val -11539"/>
              <a:gd name="adj5" fmla="val 903077"/>
              <a:gd name="adj6" fmla="val -21429"/>
              <a:gd name="adj7" fmla="val 902853"/>
              <a:gd name="adj8" fmla="val -3250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ne Callout 3 22"/>
          <p:cNvSpPr/>
          <p:nvPr/>
        </p:nvSpPr>
        <p:spPr>
          <a:xfrm>
            <a:off x="4495800" y="5486400"/>
            <a:ext cx="4343400" cy="990600"/>
          </a:xfrm>
          <a:prstGeom prst="borderCallout3">
            <a:avLst>
              <a:gd name="adj1" fmla="val 49519"/>
              <a:gd name="adj2" fmla="val 226"/>
              <a:gd name="adj3" fmla="val 49267"/>
              <a:gd name="adj4" fmla="val -4174"/>
              <a:gd name="adj5" fmla="val -82671"/>
              <a:gd name="adj6" fmla="val -3481"/>
              <a:gd name="adj7" fmla="val -82895"/>
              <a:gd name="adj8" fmla="val -3100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ne Callout 1 23"/>
          <p:cNvSpPr/>
          <p:nvPr/>
        </p:nvSpPr>
        <p:spPr>
          <a:xfrm>
            <a:off x="4495800" y="4572000"/>
            <a:ext cx="3810000" cy="685800"/>
          </a:xfrm>
          <a:prstGeom prst="borderCallout1">
            <a:avLst>
              <a:gd name="adj1" fmla="val 50069"/>
              <a:gd name="adj2" fmla="val -157"/>
              <a:gd name="adj3" fmla="val 61950"/>
              <a:gd name="adj4" fmla="val -39652"/>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Callout 3 24"/>
          <p:cNvSpPr/>
          <p:nvPr/>
        </p:nvSpPr>
        <p:spPr>
          <a:xfrm>
            <a:off x="4495800" y="3657600"/>
            <a:ext cx="4191000" cy="685800"/>
          </a:xfrm>
          <a:prstGeom prst="borderCallout3">
            <a:avLst>
              <a:gd name="adj1" fmla="val 50069"/>
              <a:gd name="adj2" fmla="val -421"/>
              <a:gd name="adj3" fmla="val 50069"/>
              <a:gd name="adj4" fmla="val -15708"/>
              <a:gd name="adj5" fmla="val 239378"/>
              <a:gd name="adj6" fmla="val -17865"/>
              <a:gd name="adj7" fmla="val 239154"/>
              <a:gd name="adj8" fmla="val -2607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ne Callout 3 25"/>
          <p:cNvSpPr/>
          <p:nvPr/>
        </p:nvSpPr>
        <p:spPr>
          <a:xfrm>
            <a:off x="4495800" y="2743200"/>
            <a:ext cx="4343400" cy="685800"/>
          </a:xfrm>
          <a:prstGeom prst="borderCallout3">
            <a:avLst>
              <a:gd name="adj1" fmla="val 50069"/>
              <a:gd name="adj2" fmla="val -236"/>
              <a:gd name="adj3" fmla="val 48420"/>
              <a:gd name="adj4" fmla="val -5331"/>
              <a:gd name="adj5" fmla="val 460988"/>
              <a:gd name="adj6" fmla="val -8801"/>
              <a:gd name="adj7" fmla="val 459299"/>
              <a:gd name="adj8" fmla="val -36095"/>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05051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81000" y="4154876"/>
            <a:ext cx="3962400" cy="2474524"/>
          </a:xfrm>
          <a:prstGeom prst="rect">
            <a:avLst/>
          </a:prstGeom>
          <a:noFill/>
        </p:spPr>
        <p:txBody>
          <a:bodyPr wrap="square" rtlCol="0">
            <a:normAutofit/>
          </a:bodyPr>
          <a:lstStyle/>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Acknowledge Receipt</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Explain Action Taken</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Make Suggestions</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Apologize if Necessary</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Stipulate Action/Request</a:t>
            </a:r>
          </a:p>
          <a:p>
            <a:pPr marL="285750" indent="-285750">
              <a:buFont typeface="Arial" pitchFamily="34" charset="0"/>
              <a:buChar char="•"/>
            </a:pPr>
            <a:r>
              <a:rPr lang="en-US" sz="2000" dirty="0">
                <a:solidFill>
                  <a:schemeClr val="accent6">
                    <a:lumMod val="75000"/>
                  </a:schemeClr>
                </a:solidFill>
                <a:latin typeface="Arial" pitchFamily="34" charset="0"/>
                <a:cs typeface="Arial" pitchFamily="34" charset="0"/>
              </a:rPr>
              <a:t>Establish Goodwill</a:t>
            </a:r>
          </a:p>
        </p:txBody>
      </p:sp>
      <p:sp>
        <p:nvSpPr>
          <p:cNvPr id="9" name="Title 8"/>
          <p:cNvSpPr>
            <a:spLocks noGrp="1"/>
          </p:cNvSpPr>
          <p:nvPr>
            <p:ph type="title"/>
          </p:nvPr>
        </p:nvSpPr>
        <p:spPr/>
        <p:txBody>
          <a:bodyPr>
            <a:normAutofit/>
          </a:bodyPr>
          <a:lstStyle/>
          <a:p>
            <a:pPr lvl="0">
              <a:spcBef>
                <a:spcPts val="0"/>
              </a:spcBef>
            </a:pPr>
            <a:r>
              <a:rPr lang="en-US" sz="2800" b="1" dirty="0" smtClean="0">
                <a:solidFill>
                  <a:prstClr val="black">
                    <a:lumMod val="85000"/>
                    <a:lumOff val="15000"/>
                  </a:prstClr>
                </a:solidFill>
                <a:latin typeface="Arial" pitchFamily="34" charset="0"/>
                <a:ea typeface="+mn-ea"/>
                <a:cs typeface="Arial" pitchFamily="34" charset="0"/>
              </a:rPr>
              <a:t>Let’s Practice!</a:t>
            </a:r>
            <a:endParaRPr lang="en-US"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 y="1143000"/>
            <a:ext cx="3911149" cy="2935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
        <p:nvSpPr>
          <p:cNvPr id="2" name="TextBox 1"/>
          <p:cNvSpPr txBox="1"/>
          <p:nvPr/>
        </p:nvSpPr>
        <p:spPr>
          <a:xfrm>
            <a:off x="4495800" y="1524000"/>
            <a:ext cx="4419600" cy="3724096"/>
          </a:xfrm>
          <a:prstGeom prst="rect">
            <a:avLst/>
          </a:prstGeom>
          <a:noFill/>
        </p:spPr>
        <p:txBody>
          <a:bodyPr wrap="square" rtlCol="0">
            <a:spAutoFit/>
          </a:bodyPr>
          <a:lstStyle/>
          <a:p>
            <a:pPr>
              <a:lnSpc>
                <a:spcPct val="80000"/>
              </a:lnSpc>
              <a:buClr>
                <a:prstClr val="black">
                  <a:lumMod val="50000"/>
                  <a:lumOff val="50000"/>
                </a:prstClr>
              </a:buClr>
              <a:buSzPct val="94000"/>
            </a:pPr>
            <a:r>
              <a:rPr lang="en-US" sz="2000" dirty="0"/>
              <a:t>Referring to your enquiry </a:t>
            </a:r>
            <a:r>
              <a:rPr lang="en-US" sz="2000" dirty="0" smtClean="0"/>
              <a:t>about…</a:t>
            </a:r>
            <a:endParaRPr lang="en-US" sz="2000" dirty="0"/>
          </a:p>
          <a:p>
            <a:pPr lvl="1">
              <a:lnSpc>
                <a:spcPct val="80000"/>
              </a:lnSpc>
              <a:buClr>
                <a:prstClr val="black">
                  <a:lumMod val="50000"/>
                  <a:lumOff val="50000"/>
                </a:prstClr>
              </a:buClr>
              <a:buSzPct val="94000"/>
            </a:pPr>
            <a:endParaRPr lang="en-US" sz="2000" dirty="0" smtClean="0"/>
          </a:p>
          <a:p>
            <a:pPr>
              <a:lnSpc>
                <a:spcPct val="80000"/>
              </a:lnSpc>
              <a:buClr>
                <a:prstClr val="black">
                  <a:lumMod val="50000"/>
                  <a:lumOff val="50000"/>
                </a:prstClr>
              </a:buClr>
              <a:buSzPct val="94000"/>
            </a:pPr>
            <a:endParaRPr lang="en-US" sz="2000" dirty="0" smtClean="0"/>
          </a:p>
          <a:p>
            <a:pPr>
              <a:lnSpc>
                <a:spcPct val="80000"/>
              </a:lnSpc>
              <a:buClr>
                <a:prstClr val="black">
                  <a:lumMod val="50000"/>
                  <a:lumOff val="50000"/>
                </a:prstClr>
              </a:buClr>
              <a:buSzPct val="94000"/>
            </a:pPr>
            <a:r>
              <a:rPr lang="en-US" sz="2000" dirty="0" smtClean="0"/>
              <a:t>Please </a:t>
            </a:r>
            <a:r>
              <a:rPr lang="en-US" sz="2000" dirty="0"/>
              <a:t>reply to this email with…</a:t>
            </a:r>
          </a:p>
          <a:p>
            <a:pPr lvl="1">
              <a:lnSpc>
                <a:spcPct val="80000"/>
              </a:lnSpc>
              <a:buClr>
                <a:prstClr val="black">
                  <a:lumMod val="50000"/>
                  <a:lumOff val="50000"/>
                </a:prstClr>
              </a:buClr>
              <a:buSzPct val="94000"/>
            </a:pPr>
            <a:endParaRPr lang="en-US" sz="2000" dirty="0" smtClean="0"/>
          </a:p>
          <a:p>
            <a:pPr>
              <a:lnSpc>
                <a:spcPct val="80000"/>
              </a:lnSpc>
              <a:buClr>
                <a:prstClr val="black">
                  <a:lumMod val="50000"/>
                  <a:lumOff val="50000"/>
                </a:prstClr>
              </a:buClr>
              <a:buSzPct val="94000"/>
            </a:pPr>
            <a:r>
              <a:rPr lang="en-US" sz="2000" dirty="0" smtClean="0"/>
              <a:t>We </a:t>
            </a:r>
            <a:r>
              <a:rPr lang="en-US" sz="2000" dirty="0"/>
              <a:t>look forward to hearing from you.</a:t>
            </a:r>
          </a:p>
          <a:p>
            <a:pPr marL="0" lvl="1"/>
            <a:endParaRPr lang="en-US" sz="2000" dirty="0"/>
          </a:p>
          <a:p>
            <a:pPr>
              <a:lnSpc>
                <a:spcPct val="80000"/>
              </a:lnSpc>
              <a:buClr>
                <a:prstClr val="black">
                  <a:lumMod val="50000"/>
                  <a:lumOff val="50000"/>
                </a:prstClr>
              </a:buClr>
              <a:buSzPct val="94000"/>
            </a:pPr>
            <a:r>
              <a:rPr lang="en-US" sz="2000" dirty="0"/>
              <a:t>We are concerned that …</a:t>
            </a:r>
          </a:p>
          <a:p>
            <a:pPr marL="0" lvl="1"/>
            <a:endParaRPr lang="en-US" sz="2000" dirty="0"/>
          </a:p>
          <a:p>
            <a:pPr>
              <a:lnSpc>
                <a:spcPct val="80000"/>
              </a:lnSpc>
              <a:buClr>
                <a:prstClr val="black">
                  <a:lumMod val="50000"/>
                  <a:lumOff val="50000"/>
                </a:prstClr>
              </a:buClr>
              <a:buSzPct val="94000"/>
            </a:pPr>
            <a:r>
              <a:rPr lang="en-US" sz="2000" dirty="0"/>
              <a:t>The best choice would be … since …</a:t>
            </a:r>
          </a:p>
          <a:p>
            <a:pPr marL="0" lvl="1"/>
            <a:endParaRPr lang="en-US" sz="2000" dirty="0"/>
          </a:p>
          <a:p>
            <a:pPr>
              <a:lnSpc>
                <a:spcPct val="80000"/>
              </a:lnSpc>
              <a:buClr>
                <a:prstClr val="black">
                  <a:lumMod val="50000"/>
                  <a:lumOff val="50000"/>
                </a:prstClr>
              </a:buClr>
              <a:buSzPct val="94000"/>
            </a:pPr>
            <a:r>
              <a:rPr lang="en-US" sz="2000" dirty="0"/>
              <a:t>We have checked/looked into/investigated (the possible approaches) …</a:t>
            </a:r>
            <a:endParaRPr lang="en-US" sz="2000" dirty="0">
              <a:solidFill>
                <a:prstClr val="black">
                  <a:lumMod val="75000"/>
                  <a:lumOff val="25000"/>
                </a:prstClr>
              </a:solidFill>
            </a:endParaRPr>
          </a:p>
        </p:txBody>
      </p:sp>
      <p:sp>
        <p:nvSpPr>
          <p:cNvPr id="21" name="Line Callout 3 20"/>
          <p:cNvSpPr/>
          <p:nvPr/>
        </p:nvSpPr>
        <p:spPr>
          <a:xfrm>
            <a:off x="4495800" y="1524000"/>
            <a:ext cx="3962400" cy="304800"/>
          </a:xfrm>
          <a:prstGeom prst="borderCallout3">
            <a:avLst>
              <a:gd name="adj1" fmla="val 48420"/>
              <a:gd name="adj2" fmla="val -218"/>
              <a:gd name="adj3" fmla="val 48420"/>
              <a:gd name="adj4" fmla="val -8298"/>
              <a:gd name="adj5" fmla="val 932747"/>
              <a:gd name="adj6" fmla="val -21233"/>
              <a:gd name="adj7" fmla="val 933181"/>
              <a:gd name="adj8" fmla="val -301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Callout 3 21"/>
          <p:cNvSpPr/>
          <p:nvPr/>
        </p:nvSpPr>
        <p:spPr>
          <a:xfrm>
            <a:off x="4495800" y="2209800"/>
            <a:ext cx="3429000" cy="400812"/>
          </a:xfrm>
          <a:prstGeom prst="borderCallout3">
            <a:avLst>
              <a:gd name="adj1" fmla="val 48420"/>
              <a:gd name="adj2" fmla="val 458"/>
              <a:gd name="adj3" fmla="val 48420"/>
              <a:gd name="adj4" fmla="val -7143"/>
              <a:gd name="adj5" fmla="val 840402"/>
              <a:gd name="adj6" fmla="val -14982"/>
              <a:gd name="adj7" fmla="val 840047"/>
              <a:gd name="adj8" fmla="val -2576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ne Callout 3 22"/>
          <p:cNvSpPr/>
          <p:nvPr/>
        </p:nvSpPr>
        <p:spPr>
          <a:xfrm>
            <a:off x="4495800" y="4343400"/>
            <a:ext cx="4343400" cy="904696"/>
          </a:xfrm>
          <a:prstGeom prst="borderCallout3">
            <a:avLst>
              <a:gd name="adj1" fmla="val 53962"/>
              <a:gd name="adj2" fmla="val -237"/>
              <a:gd name="adj3" fmla="val 40382"/>
              <a:gd name="adj4" fmla="val -2786"/>
              <a:gd name="adj5" fmla="val 32840"/>
              <a:gd name="adj6" fmla="val -3944"/>
              <a:gd name="adj7" fmla="val 37059"/>
              <a:gd name="adj8" fmla="val -3146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ine Callout 1 23"/>
          <p:cNvSpPr/>
          <p:nvPr/>
        </p:nvSpPr>
        <p:spPr>
          <a:xfrm>
            <a:off x="4495800" y="3810000"/>
            <a:ext cx="3810000" cy="457200"/>
          </a:xfrm>
          <a:prstGeom prst="borderCallout1">
            <a:avLst>
              <a:gd name="adj1" fmla="val 50069"/>
              <a:gd name="adj2" fmla="val -157"/>
              <a:gd name="adj3" fmla="val 257554"/>
              <a:gd name="adj4" fmla="val -4070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Callout 3 24"/>
          <p:cNvSpPr/>
          <p:nvPr/>
        </p:nvSpPr>
        <p:spPr>
          <a:xfrm>
            <a:off x="4495800" y="3276600"/>
            <a:ext cx="4191000" cy="411069"/>
          </a:xfrm>
          <a:prstGeom prst="borderCallout3">
            <a:avLst>
              <a:gd name="adj1" fmla="val 50069"/>
              <a:gd name="adj2" fmla="val -421"/>
              <a:gd name="adj3" fmla="val 50069"/>
              <a:gd name="adj4" fmla="val -10673"/>
              <a:gd name="adj5" fmla="val 488711"/>
              <a:gd name="adj6" fmla="val -15947"/>
              <a:gd name="adj7" fmla="val 488487"/>
              <a:gd name="adj8" fmla="val -2463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ine Callout 3 25"/>
          <p:cNvSpPr/>
          <p:nvPr/>
        </p:nvSpPr>
        <p:spPr>
          <a:xfrm>
            <a:off x="4495800" y="2743200"/>
            <a:ext cx="4343400" cy="342900"/>
          </a:xfrm>
          <a:prstGeom prst="borderCallout3">
            <a:avLst>
              <a:gd name="adj1" fmla="val 50069"/>
              <a:gd name="adj2" fmla="val -236"/>
              <a:gd name="adj3" fmla="val 48420"/>
              <a:gd name="adj4" fmla="val -5331"/>
              <a:gd name="adj5" fmla="val 918131"/>
              <a:gd name="adj6" fmla="val -6951"/>
              <a:gd name="adj7" fmla="val 916442"/>
              <a:gd name="adj8" fmla="val -36558"/>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74047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lnSpcReduction="10000"/>
          </a:bodyPr>
          <a:lstStyle/>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Complete</a:t>
            </a:r>
          </a:p>
          <a:p>
            <a:pPr>
              <a:lnSpc>
                <a:spcPct val="80000"/>
              </a:lnSpc>
              <a:buClr>
                <a:prstClr val="black">
                  <a:lumMod val="50000"/>
                  <a:lumOff val="50000"/>
                </a:prstClr>
              </a:buClr>
              <a:buSzPct val="94000"/>
            </a:pPr>
            <a:endParaRPr lang="en-US" sz="36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Concise</a:t>
            </a:r>
          </a:p>
          <a:p>
            <a:pPr>
              <a:lnSpc>
                <a:spcPct val="80000"/>
              </a:lnSpc>
              <a:buClr>
                <a:prstClr val="black">
                  <a:lumMod val="50000"/>
                  <a:lumOff val="50000"/>
                </a:prstClr>
              </a:buClr>
              <a:buSzPct val="94000"/>
            </a:pPr>
            <a:endParaRPr lang="en-US" sz="36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Clear</a:t>
            </a:r>
          </a:p>
          <a:p>
            <a:pPr>
              <a:lnSpc>
                <a:spcPct val="80000"/>
              </a:lnSpc>
              <a:buClr>
                <a:prstClr val="black">
                  <a:lumMod val="50000"/>
                  <a:lumOff val="50000"/>
                </a:prstClr>
              </a:buClr>
              <a:buSzPct val="94000"/>
            </a:pPr>
            <a:endParaRPr lang="en-US" sz="36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Concrete</a:t>
            </a:r>
          </a:p>
          <a:p>
            <a:pPr>
              <a:lnSpc>
                <a:spcPct val="80000"/>
              </a:lnSpc>
              <a:buClr>
                <a:prstClr val="black">
                  <a:lumMod val="50000"/>
                  <a:lumOff val="50000"/>
                </a:prstClr>
              </a:buClr>
              <a:buSzPct val="94000"/>
            </a:pPr>
            <a:endParaRPr lang="en-US" sz="36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Correct</a:t>
            </a:r>
          </a:p>
          <a:p>
            <a:pPr>
              <a:lnSpc>
                <a:spcPct val="80000"/>
              </a:lnSpc>
              <a:buClr>
                <a:prstClr val="black">
                  <a:lumMod val="50000"/>
                  <a:lumOff val="50000"/>
                </a:prstClr>
              </a:buClr>
              <a:buSzPct val="94000"/>
            </a:pPr>
            <a:endParaRPr lang="en-US" sz="36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Considerate</a:t>
            </a:r>
          </a:p>
          <a:p>
            <a:pPr>
              <a:lnSpc>
                <a:spcPct val="80000"/>
              </a:lnSpc>
              <a:buClr>
                <a:prstClr val="black">
                  <a:lumMod val="50000"/>
                  <a:lumOff val="50000"/>
                </a:prstClr>
              </a:buClr>
              <a:buSzPct val="94000"/>
            </a:pPr>
            <a:endParaRPr lang="en-US" sz="3600" dirty="0" smtClean="0">
              <a:solidFill>
                <a:prstClr val="black">
                  <a:lumMod val="75000"/>
                  <a:lumOff val="25000"/>
                </a:prstClr>
              </a:solidFill>
            </a:endParaRPr>
          </a:p>
          <a:p>
            <a:pPr marL="342900" indent="-342900">
              <a:lnSpc>
                <a:spcPct val="80000"/>
              </a:lnSpc>
              <a:buClr>
                <a:prstClr val="black">
                  <a:lumMod val="50000"/>
                  <a:lumOff val="50000"/>
                </a:prstClr>
              </a:buClr>
              <a:buSzPct val="94000"/>
              <a:buFont typeface="Wingdings" pitchFamily="2" charset="2"/>
              <a:buChar char="q"/>
            </a:pPr>
            <a:r>
              <a:rPr lang="en-US" sz="3600" dirty="0" smtClean="0">
                <a:solidFill>
                  <a:prstClr val="black">
                    <a:lumMod val="75000"/>
                    <a:lumOff val="25000"/>
                  </a:prstClr>
                </a:solidFill>
              </a:rPr>
              <a:t>Courteous</a:t>
            </a:r>
          </a:p>
          <a:p>
            <a:pPr marL="342900" indent="-342900">
              <a:lnSpc>
                <a:spcPct val="80000"/>
              </a:lnSpc>
              <a:buClr>
                <a:prstClr val="black">
                  <a:lumMod val="50000"/>
                  <a:lumOff val="50000"/>
                </a:prstClr>
              </a:buClr>
              <a:buSzPct val="94000"/>
              <a:buFont typeface="Wingdings" pitchFamily="2" charset="2"/>
              <a:buChar char="q"/>
            </a:pPr>
            <a:endParaRPr lang="en-US" sz="4400" dirty="0" smtClean="0">
              <a:solidFill>
                <a:prstClr val="black">
                  <a:lumMod val="75000"/>
                  <a:lumOff val="25000"/>
                </a:prstClr>
              </a:solidFill>
            </a:endParaRPr>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Self Evaluation - Does it Pass the Test?</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800" y="1219200"/>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800" y="1981200"/>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1467" y="2743200"/>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800" y="3489325"/>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1467" y="4278645"/>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800" y="5029200"/>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648" y="5791200"/>
            <a:ext cx="270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74135454"/>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2667001" y="1203158"/>
            <a:ext cx="6096000" cy="5426242"/>
          </a:xfrm>
          <a:prstGeom prst="rect">
            <a:avLst/>
          </a:prstGeom>
          <a:noFill/>
        </p:spPr>
        <p:txBody>
          <a:bodyPr wrap="square" rtlCol="0">
            <a:normAutofit/>
          </a:bodyPr>
          <a:lstStyle/>
          <a:p>
            <a:r>
              <a:rPr lang="en-US" sz="2400" dirty="0">
                <a:solidFill>
                  <a:prstClr val="black">
                    <a:lumMod val="85000"/>
                    <a:lumOff val="15000"/>
                  </a:prstClr>
                </a:solidFill>
                <a:latin typeface="Arial" pitchFamily="34" charset="0"/>
                <a:cs typeface="Arial" pitchFamily="34" charset="0"/>
              </a:rPr>
              <a:t>What’s wrong here? </a:t>
            </a:r>
            <a:endParaRPr lang="en-US" sz="2400" dirty="0" smtClean="0">
              <a:solidFill>
                <a:prstClr val="black">
                  <a:lumMod val="85000"/>
                  <a:lumOff val="15000"/>
                </a:prstClr>
              </a:solidFill>
              <a:latin typeface="Arial" pitchFamily="34" charset="0"/>
              <a:cs typeface="Arial" pitchFamily="34" charset="0"/>
            </a:endParaRPr>
          </a:p>
          <a:p>
            <a:endParaRPr lang="en-US" sz="2000" dirty="0" smtClean="0"/>
          </a:p>
          <a:p>
            <a:r>
              <a:rPr lang="en-US" sz="2000" dirty="0" smtClean="0"/>
              <a:t>Regarding </a:t>
            </a:r>
            <a:r>
              <a:rPr lang="en-US" sz="2000" dirty="0"/>
              <a:t>your return for order# 939604, we were not able to </a:t>
            </a:r>
            <a:r>
              <a:rPr lang="en-US" sz="2000" dirty="0" smtClean="0"/>
              <a:t>locate </a:t>
            </a:r>
            <a:r>
              <a:rPr lang="en-US" sz="2000" dirty="0"/>
              <a:t>your return in our warehouse. If you shipped your order back to </a:t>
            </a:r>
            <a:r>
              <a:rPr lang="en-US" sz="2000" dirty="0" smtClean="0"/>
              <a:t>us </a:t>
            </a:r>
            <a:r>
              <a:rPr lang="en-US" sz="2000" dirty="0"/>
              <a:t>more than 14 business days ago, please provide your return tracking#, </a:t>
            </a:r>
            <a:r>
              <a:rPr lang="en-US" sz="2000" dirty="0" smtClean="0"/>
              <a:t>and </a:t>
            </a:r>
            <a:r>
              <a:rPr lang="en-US" sz="2000" dirty="0"/>
              <a:t>we will gladly research further</a:t>
            </a:r>
            <a:r>
              <a:rPr lang="en-US" sz="2000" dirty="0" smtClean="0"/>
              <a:t>.</a:t>
            </a:r>
          </a:p>
          <a:p>
            <a:endParaRPr lang="en-US" sz="2000" dirty="0"/>
          </a:p>
          <a:p>
            <a:r>
              <a:rPr lang="en-US" sz="2000" dirty="0" smtClean="0"/>
              <a:t>This does not pass the CLEAR test! What we meant to say was:</a:t>
            </a:r>
            <a:endParaRPr lang="en-US" sz="2000" dirty="0"/>
          </a:p>
          <a:p>
            <a:pPr>
              <a:lnSpc>
                <a:spcPct val="114000"/>
              </a:lnSpc>
            </a:pPr>
            <a:endParaRPr lang="en-US" sz="2000" dirty="0" smtClean="0">
              <a:solidFill>
                <a:prstClr val="black">
                  <a:lumMod val="85000"/>
                  <a:lumOff val="15000"/>
                </a:prstClr>
              </a:solidFill>
              <a:latin typeface="Arial" pitchFamily="34" charset="0"/>
              <a:cs typeface="Arial" pitchFamily="34" charset="0"/>
            </a:endParaRPr>
          </a:p>
          <a:p>
            <a:r>
              <a:rPr lang="en-US" sz="2000" dirty="0"/>
              <a:t>Regarding your return for order# 939604, </a:t>
            </a:r>
            <a:r>
              <a:rPr lang="en-US" sz="2000" dirty="0" smtClean="0"/>
              <a:t>it has not yet been received </a:t>
            </a:r>
            <a:r>
              <a:rPr lang="en-US" sz="2000" dirty="0"/>
              <a:t>in our warehouse. If you shipped your order back to us more than 14 business days ago, please provide your return tracking#, and we will gladly research further.</a:t>
            </a:r>
          </a:p>
          <a:p>
            <a:pPr>
              <a:lnSpc>
                <a:spcPct val="114000"/>
              </a:lnSpc>
            </a:pPr>
            <a:endParaRPr lang="en-US" sz="2000" dirty="0" smtClean="0">
              <a:solidFill>
                <a:prstClr val="black">
                  <a:lumMod val="85000"/>
                  <a:lumOff val="15000"/>
                </a:prstClr>
              </a:solidFill>
              <a:latin typeface="Arial" pitchFamily="34" charset="0"/>
              <a:cs typeface="Arial" pitchFamily="34" charset="0"/>
            </a:endParaRPr>
          </a:p>
          <a:p>
            <a:pPr>
              <a:lnSpc>
                <a:spcPct val="114000"/>
              </a:lnSpc>
            </a:pPr>
            <a:endParaRPr lang="en-US" sz="2000" dirty="0">
              <a:solidFill>
                <a:prstClr val="black">
                  <a:lumMod val="85000"/>
                  <a:lumOff val="15000"/>
                </a:prstClr>
              </a:solidFill>
              <a:latin typeface="Arial" pitchFamily="34"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2800" dirty="0">
                <a:solidFill>
                  <a:prstClr val="black">
                    <a:lumMod val="85000"/>
                    <a:lumOff val="15000"/>
                  </a:prstClr>
                </a:solidFill>
              </a:rPr>
              <a:t>Skill: Self Evaluation </a:t>
            </a:r>
            <a:r>
              <a:rPr lang="en-US" sz="2800" dirty="0" smtClean="0">
                <a:solidFill>
                  <a:prstClr val="black">
                    <a:lumMod val="85000"/>
                    <a:lumOff val="15000"/>
                  </a:prstClr>
                </a:solidFill>
              </a:rPr>
              <a:t>– Avoiding Pitfalls</a:t>
            </a:r>
            <a:endParaRPr lang="en-US" sz="2800"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1" y="1676400"/>
            <a:ext cx="24383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Tree>
    <p:extLst>
      <p:ext uri="{BB962C8B-B14F-4D97-AF65-F5344CB8AC3E}">
        <p14:creationId xmlns:p14="http://schemas.microsoft.com/office/powerpoint/2010/main" val="120409226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circle(in)">
                                      <p:cBhvr>
                                        <p:cTn id="7" dur="2000"/>
                                        <p:tgtEl>
                                          <p:spTgt spid="11">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circle(in)">
                                      <p:cBhvr>
                                        <p:cTn id="10"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2564004" y="1174688"/>
            <a:ext cx="6096000" cy="5426242"/>
          </a:xfrm>
          <a:prstGeom prst="rect">
            <a:avLst/>
          </a:prstGeom>
          <a:noFill/>
        </p:spPr>
        <p:txBody>
          <a:bodyPr wrap="square" rtlCol="0">
            <a:normAutofit/>
          </a:bodyPr>
          <a:lstStyle/>
          <a:p>
            <a:r>
              <a:rPr lang="en-US" sz="2400" dirty="0" smtClean="0">
                <a:latin typeface="Arial" pitchFamily="34" charset="0"/>
                <a:cs typeface="Arial" pitchFamily="34" charset="0"/>
              </a:rPr>
              <a:t>What’s wrong here? </a:t>
            </a:r>
          </a:p>
          <a:p>
            <a:endParaRPr lang="en-US" sz="2000" dirty="0" smtClean="0"/>
          </a:p>
          <a:p>
            <a:r>
              <a:rPr lang="en-US" sz="2000" dirty="0" smtClean="0"/>
              <a:t>Please </a:t>
            </a:r>
            <a:r>
              <a:rPr lang="en-US" sz="2000" dirty="0"/>
              <a:t>submit your custom logo in a JPEG format and email your billing information as it appears on your credit card statement.  We will set up an account for you. </a:t>
            </a:r>
            <a:endParaRPr lang="en-US" sz="2000" dirty="0" smtClean="0"/>
          </a:p>
          <a:p>
            <a:endParaRPr lang="en-US" sz="2000" dirty="0">
              <a:solidFill>
                <a:prstClr val="black">
                  <a:lumMod val="85000"/>
                  <a:lumOff val="15000"/>
                </a:prstClr>
              </a:solidFill>
              <a:cs typeface="Arial" pitchFamily="34" charset="0"/>
            </a:endParaRPr>
          </a:p>
          <a:p>
            <a:r>
              <a:rPr lang="en-US" sz="2000" dirty="0" smtClean="0">
                <a:solidFill>
                  <a:prstClr val="black">
                    <a:lumMod val="85000"/>
                    <a:lumOff val="15000"/>
                  </a:prstClr>
                </a:solidFill>
                <a:cs typeface="Arial" pitchFamily="34" charset="0"/>
              </a:rPr>
              <a:t>This does not pass the CORRECT or CLEAR test! We should have said:</a:t>
            </a:r>
          </a:p>
          <a:p>
            <a:endParaRPr lang="en-US" sz="2000" dirty="0">
              <a:solidFill>
                <a:prstClr val="black">
                  <a:lumMod val="85000"/>
                  <a:lumOff val="15000"/>
                </a:prstClr>
              </a:solidFill>
              <a:cs typeface="Arial" pitchFamily="34" charset="0"/>
            </a:endParaRPr>
          </a:p>
          <a:p>
            <a:r>
              <a:rPr lang="en-US" sz="2000" dirty="0" smtClean="0"/>
              <a:t>Please </a:t>
            </a:r>
            <a:r>
              <a:rPr lang="en-US" sz="2000" dirty="0"/>
              <a:t>reply to this email with your organization’s contact </a:t>
            </a:r>
            <a:r>
              <a:rPr lang="en-US" sz="2000" dirty="0" smtClean="0"/>
              <a:t>information, including billing address and phone number, so we may set up your account. </a:t>
            </a:r>
            <a:endParaRPr lang="en-US" sz="2000" dirty="0" smtClean="0">
              <a:solidFill>
                <a:prstClr val="black">
                  <a:lumMod val="85000"/>
                  <a:lumOff val="15000"/>
                </a:prstClr>
              </a:solidFill>
              <a:cs typeface="Arial" pitchFamily="34" charset="0"/>
            </a:endParaRPr>
          </a:p>
          <a:p>
            <a:endParaRPr lang="en-US" sz="2000" dirty="0" smtClean="0">
              <a:solidFill>
                <a:prstClr val="black">
                  <a:lumMod val="85000"/>
                  <a:lumOff val="15000"/>
                </a:prstClr>
              </a:solidFill>
              <a:latin typeface="Arial" pitchFamily="34" charset="0"/>
              <a:cs typeface="Arial" pitchFamily="34" charset="0"/>
            </a:endParaRPr>
          </a:p>
          <a:p>
            <a:pPr>
              <a:lnSpc>
                <a:spcPct val="114000"/>
              </a:lnSpc>
            </a:pPr>
            <a:endParaRPr lang="en-US" sz="2000" dirty="0">
              <a:solidFill>
                <a:prstClr val="black">
                  <a:lumMod val="85000"/>
                  <a:lumOff val="15000"/>
                </a:prstClr>
              </a:solidFill>
              <a:latin typeface="Arial" pitchFamily="34"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2800" dirty="0">
                <a:solidFill>
                  <a:prstClr val="black">
                    <a:lumMod val="85000"/>
                    <a:lumOff val="15000"/>
                  </a:prstClr>
                </a:solidFill>
              </a:rPr>
              <a:t>Skill: Self Evaluation – Avoiding Pitfalls</a:t>
            </a:r>
            <a:endParaRPr lang="en-US"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1" y="1676400"/>
            <a:ext cx="24383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Tree>
    <p:extLst>
      <p:ext uri="{BB962C8B-B14F-4D97-AF65-F5344CB8AC3E}">
        <p14:creationId xmlns:p14="http://schemas.microsoft.com/office/powerpoint/2010/main" val="2132872205"/>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circle(in)">
                                      <p:cBhvr>
                                        <p:cTn id="7" dur="2000"/>
                                        <p:tgtEl>
                                          <p:spTgt spid="11">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circle(in)">
                                      <p:cBhvr>
                                        <p:cTn id="10"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2564004" y="1174688"/>
            <a:ext cx="6096000" cy="5426242"/>
          </a:xfrm>
          <a:prstGeom prst="rect">
            <a:avLst/>
          </a:prstGeom>
          <a:noFill/>
        </p:spPr>
        <p:txBody>
          <a:bodyPr wrap="square" rtlCol="0">
            <a:normAutofit/>
          </a:bodyPr>
          <a:lstStyle/>
          <a:p>
            <a:r>
              <a:rPr lang="en-US" sz="2400" dirty="0" smtClean="0">
                <a:latin typeface="Arial" pitchFamily="34" charset="0"/>
                <a:cs typeface="Arial" pitchFamily="34" charset="0"/>
              </a:rPr>
              <a:t>What’s wrong here? </a:t>
            </a:r>
          </a:p>
          <a:p>
            <a:endParaRPr lang="en-US" sz="2000" dirty="0" smtClean="0"/>
          </a:p>
          <a:p>
            <a:r>
              <a:rPr lang="en-US" sz="2000" dirty="0"/>
              <a:t>Please return them using our prepaid label back to our warehouse. You will be refunded as soon as we receive them. Processing returns does take up to 14 business days though. </a:t>
            </a:r>
          </a:p>
          <a:p>
            <a:endParaRPr lang="en-US" sz="2000" dirty="0">
              <a:solidFill>
                <a:prstClr val="black">
                  <a:lumMod val="85000"/>
                  <a:lumOff val="15000"/>
                </a:prstClr>
              </a:solidFill>
              <a:cs typeface="Arial" pitchFamily="34" charset="0"/>
            </a:endParaRPr>
          </a:p>
          <a:p>
            <a:r>
              <a:rPr lang="en-US" sz="2000" dirty="0" smtClean="0">
                <a:solidFill>
                  <a:prstClr val="black">
                    <a:lumMod val="85000"/>
                    <a:lumOff val="15000"/>
                  </a:prstClr>
                </a:solidFill>
                <a:cs typeface="Arial" pitchFamily="34" charset="0"/>
              </a:rPr>
              <a:t>This does not pass the CONCISE </a:t>
            </a:r>
            <a:r>
              <a:rPr lang="en-US" sz="2000" dirty="0" smtClean="0">
                <a:solidFill>
                  <a:prstClr val="black">
                    <a:lumMod val="85000"/>
                    <a:lumOff val="15000"/>
                  </a:prstClr>
                </a:solidFill>
                <a:cs typeface="Arial" pitchFamily="34" charset="0"/>
              </a:rPr>
              <a:t>and COURTEOUS test</a:t>
            </a:r>
            <a:r>
              <a:rPr lang="en-US" sz="2000" dirty="0" smtClean="0">
                <a:solidFill>
                  <a:prstClr val="black">
                    <a:lumMod val="85000"/>
                    <a:lumOff val="15000"/>
                  </a:prstClr>
                </a:solidFill>
                <a:cs typeface="Arial" pitchFamily="34" charset="0"/>
              </a:rPr>
              <a:t>! We should have said:</a:t>
            </a:r>
          </a:p>
          <a:p>
            <a:endParaRPr lang="en-US" sz="2000" dirty="0">
              <a:solidFill>
                <a:prstClr val="black">
                  <a:lumMod val="85000"/>
                  <a:lumOff val="15000"/>
                </a:prstClr>
              </a:solidFill>
              <a:cs typeface="Arial" pitchFamily="34" charset="0"/>
            </a:endParaRPr>
          </a:p>
          <a:p>
            <a:r>
              <a:rPr lang="en-US" sz="2000" dirty="0" smtClean="0"/>
              <a:t>We are happy to accept your return at the address below. Please allow up to 14 business days for your return to be processed. </a:t>
            </a:r>
            <a:endParaRPr lang="en-US" sz="2000" dirty="0" smtClean="0">
              <a:solidFill>
                <a:prstClr val="black">
                  <a:lumMod val="85000"/>
                  <a:lumOff val="15000"/>
                </a:prstClr>
              </a:solidFill>
              <a:cs typeface="Arial" pitchFamily="34" charset="0"/>
            </a:endParaRPr>
          </a:p>
          <a:p>
            <a:endParaRPr lang="en-US" sz="2000" dirty="0" smtClean="0">
              <a:solidFill>
                <a:prstClr val="black">
                  <a:lumMod val="85000"/>
                  <a:lumOff val="15000"/>
                </a:prstClr>
              </a:solidFill>
              <a:latin typeface="Arial" pitchFamily="34" charset="0"/>
              <a:cs typeface="Arial" pitchFamily="34" charset="0"/>
            </a:endParaRPr>
          </a:p>
          <a:p>
            <a:pPr>
              <a:lnSpc>
                <a:spcPct val="114000"/>
              </a:lnSpc>
            </a:pPr>
            <a:endParaRPr lang="en-US" sz="2000" dirty="0">
              <a:solidFill>
                <a:prstClr val="black">
                  <a:lumMod val="85000"/>
                  <a:lumOff val="15000"/>
                </a:prstClr>
              </a:solidFill>
              <a:latin typeface="Arial" pitchFamily="34"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2800" dirty="0">
                <a:solidFill>
                  <a:prstClr val="black">
                    <a:lumMod val="85000"/>
                    <a:lumOff val="15000"/>
                  </a:prstClr>
                </a:solidFill>
              </a:rPr>
              <a:t>Skill: Self Evaluation – Avoiding Pitfalls</a:t>
            </a:r>
            <a:endParaRPr lang="en-US"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1" y="1676400"/>
            <a:ext cx="24383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Tree>
    <p:extLst>
      <p:ext uri="{BB962C8B-B14F-4D97-AF65-F5344CB8AC3E}">
        <p14:creationId xmlns:p14="http://schemas.microsoft.com/office/powerpoint/2010/main" val="948772871"/>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circle(in)">
                                      <p:cBhvr>
                                        <p:cTn id="7" dur="2000"/>
                                        <p:tgtEl>
                                          <p:spTgt spid="11">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circle(in)">
                                      <p:cBhvr>
                                        <p:cTn id="10"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2564004" y="1174688"/>
            <a:ext cx="6096000" cy="5426242"/>
          </a:xfrm>
          <a:prstGeom prst="rect">
            <a:avLst/>
          </a:prstGeom>
          <a:noFill/>
        </p:spPr>
        <p:txBody>
          <a:bodyPr wrap="square" rtlCol="0">
            <a:normAutofit/>
          </a:bodyPr>
          <a:lstStyle/>
          <a:p>
            <a:r>
              <a:rPr lang="en-US" sz="2400" dirty="0" smtClean="0">
                <a:latin typeface="Arial" pitchFamily="34" charset="0"/>
                <a:cs typeface="Arial" pitchFamily="34" charset="0"/>
              </a:rPr>
              <a:t>What’s wrong here? </a:t>
            </a:r>
          </a:p>
          <a:p>
            <a:endParaRPr lang="en-US" sz="2000" dirty="0" smtClean="0"/>
          </a:p>
          <a:p>
            <a:r>
              <a:rPr lang="en-US" sz="2000" dirty="0"/>
              <a:t>We’re not sure what the price would be on the item you’re looking at. We will forward this on to corporate to see what they say about it. </a:t>
            </a:r>
            <a:endParaRPr lang="en-US" sz="2000" dirty="0" smtClean="0"/>
          </a:p>
          <a:p>
            <a:endParaRPr lang="en-US" sz="2000" dirty="0">
              <a:solidFill>
                <a:prstClr val="black">
                  <a:lumMod val="85000"/>
                  <a:lumOff val="15000"/>
                </a:prstClr>
              </a:solidFill>
              <a:cs typeface="Arial" pitchFamily="34" charset="0"/>
            </a:endParaRPr>
          </a:p>
          <a:p>
            <a:r>
              <a:rPr lang="en-US" sz="2000" dirty="0" smtClean="0">
                <a:solidFill>
                  <a:prstClr val="black">
                    <a:lumMod val="85000"/>
                    <a:lumOff val="15000"/>
                  </a:prstClr>
                </a:solidFill>
                <a:cs typeface="Arial" pitchFamily="34" charset="0"/>
              </a:rPr>
              <a:t>This does not pass the CONCRETE, CONSIDERATE, or COURTEOUS test! We should have said:</a:t>
            </a:r>
          </a:p>
          <a:p>
            <a:endParaRPr lang="en-US" sz="2000" dirty="0">
              <a:solidFill>
                <a:prstClr val="black">
                  <a:lumMod val="85000"/>
                  <a:lumOff val="15000"/>
                </a:prstClr>
              </a:solidFill>
              <a:cs typeface="Arial" pitchFamily="34" charset="0"/>
            </a:endParaRPr>
          </a:p>
          <a:p>
            <a:r>
              <a:rPr lang="en-US" sz="2000" dirty="0"/>
              <a:t>Your </a:t>
            </a:r>
            <a:r>
              <a:rPr lang="en-US" sz="2000" dirty="0" smtClean="0"/>
              <a:t>question </a:t>
            </a:r>
            <a:r>
              <a:rPr lang="en-US" sz="2000" dirty="0"/>
              <a:t>is important to us but will require a bit more research. We anticipate providing you with a complete response within two business days. We apologize for any inconvenience this may cause and appreciate your patience while we gather the information necessary to assist you.</a:t>
            </a:r>
          </a:p>
          <a:p>
            <a:endParaRPr lang="en-US" sz="2000" dirty="0" smtClean="0">
              <a:solidFill>
                <a:prstClr val="black">
                  <a:lumMod val="85000"/>
                  <a:lumOff val="15000"/>
                </a:prstClr>
              </a:solidFill>
              <a:latin typeface="Arial" pitchFamily="34" charset="0"/>
              <a:cs typeface="Arial" pitchFamily="34" charset="0"/>
            </a:endParaRPr>
          </a:p>
          <a:p>
            <a:pPr>
              <a:lnSpc>
                <a:spcPct val="114000"/>
              </a:lnSpc>
            </a:pPr>
            <a:endParaRPr lang="en-US" sz="2000" dirty="0">
              <a:solidFill>
                <a:prstClr val="black">
                  <a:lumMod val="85000"/>
                  <a:lumOff val="15000"/>
                </a:prstClr>
              </a:solidFill>
              <a:latin typeface="Arial" pitchFamily="34"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2800" dirty="0">
                <a:solidFill>
                  <a:prstClr val="black">
                    <a:lumMod val="85000"/>
                    <a:lumOff val="15000"/>
                  </a:prstClr>
                </a:solidFill>
              </a:rPr>
              <a:t>Skill: Self Evaluation – Avoiding Pitfalls</a:t>
            </a:r>
            <a:endParaRPr lang="en-US"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1" y="1676400"/>
            <a:ext cx="24383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5"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Tree>
    <p:extLst>
      <p:ext uri="{BB962C8B-B14F-4D97-AF65-F5344CB8AC3E}">
        <p14:creationId xmlns:p14="http://schemas.microsoft.com/office/powerpoint/2010/main" val="3473990440"/>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circle(in)">
                                      <p:cBhvr>
                                        <p:cTn id="7" dur="2000"/>
                                        <p:tgtEl>
                                          <p:spTgt spid="11">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circle(in)">
                                      <p:cBhvr>
                                        <p:cTn id="10"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2564004" y="1174688"/>
            <a:ext cx="6096000" cy="5426242"/>
          </a:xfrm>
          <a:prstGeom prst="rect">
            <a:avLst/>
          </a:prstGeom>
          <a:noFill/>
        </p:spPr>
        <p:txBody>
          <a:bodyPr wrap="square" rtlCol="0">
            <a:normAutofit/>
          </a:bodyPr>
          <a:lstStyle/>
          <a:p>
            <a:r>
              <a:rPr lang="en-US" sz="2400" dirty="0" smtClean="0">
                <a:latin typeface="Arial" pitchFamily="34" charset="0"/>
                <a:cs typeface="Arial" pitchFamily="34" charset="0"/>
              </a:rPr>
              <a:t>What’s wrong here? </a:t>
            </a:r>
          </a:p>
          <a:p>
            <a:endParaRPr lang="en-US" sz="2000" dirty="0" smtClean="0"/>
          </a:p>
          <a:p>
            <a:r>
              <a:rPr lang="en-US" sz="2000" dirty="0"/>
              <a:t>We will </a:t>
            </a:r>
            <a:r>
              <a:rPr lang="en-US" sz="2000" dirty="0" smtClean="0"/>
              <a:t>set </a:t>
            </a:r>
            <a:r>
              <a:rPr lang="en-US" sz="2000" dirty="0"/>
              <a:t>up an account and get a catalog request ready for you. Unfortunately, it will take 2-6 weeks to reach you as we only send them out maybe once or twice a month. </a:t>
            </a:r>
          </a:p>
          <a:p>
            <a:endParaRPr lang="en-US" sz="2000" dirty="0">
              <a:solidFill>
                <a:prstClr val="black">
                  <a:lumMod val="85000"/>
                  <a:lumOff val="15000"/>
                </a:prstClr>
              </a:solidFill>
              <a:cs typeface="Arial" pitchFamily="34" charset="0"/>
            </a:endParaRPr>
          </a:p>
          <a:p>
            <a:r>
              <a:rPr lang="en-US" sz="2000" dirty="0" smtClean="0">
                <a:solidFill>
                  <a:prstClr val="black">
                    <a:lumMod val="85000"/>
                    <a:lumOff val="15000"/>
                  </a:prstClr>
                </a:solidFill>
                <a:cs typeface="Arial" pitchFamily="34" charset="0"/>
              </a:rPr>
              <a:t>This does not pass the CONCISE, CORRECT, or COURTEOUS test! We should have said:</a:t>
            </a:r>
          </a:p>
          <a:p>
            <a:endParaRPr lang="en-US" sz="2000" dirty="0">
              <a:solidFill>
                <a:prstClr val="black">
                  <a:lumMod val="85000"/>
                  <a:lumOff val="15000"/>
                </a:prstClr>
              </a:solidFill>
              <a:cs typeface="Arial" pitchFamily="34" charset="0"/>
            </a:endParaRPr>
          </a:p>
          <a:p>
            <a:r>
              <a:rPr lang="x-none" sz="2000"/>
              <a:t>We will be happy to send you a catalog. Delivery may take up to two weeks; however, </a:t>
            </a:r>
            <a:r>
              <a:rPr lang="en-US" sz="2000" dirty="0" smtClean="0"/>
              <a:t>please </a:t>
            </a:r>
            <a:r>
              <a:rPr lang="en-US" sz="2000" u="sng" dirty="0" smtClean="0">
                <a:hlinkClick r:id="rId4"/>
              </a:rPr>
              <a:t>click </a:t>
            </a:r>
            <a:r>
              <a:rPr lang="en-US" sz="2000" u="sng" dirty="0">
                <a:hlinkClick r:id="rId4"/>
              </a:rPr>
              <a:t>here</a:t>
            </a:r>
            <a:r>
              <a:rPr lang="en-US" sz="2000" dirty="0"/>
              <a:t> to view our latest catalog online</a:t>
            </a:r>
            <a:r>
              <a:rPr lang="x-none" sz="2000"/>
              <a:t>. </a:t>
            </a:r>
            <a:r>
              <a:rPr lang="en-US" sz="2000" dirty="0"/>
              <a:t> </a:t>
            </a:r>
          </a:p>
          <a:p>
            <a:endParaRPr lang="en-US" sz="2000" dirty="0" smtClean="0">
              <a:solidFill>
                <a:prstClr val="black">
                  <a:lumMod val="85000"/>
                  <a:lumOff val="15000"/>
                </a:prstClr>
              </a:solidFill>
              <a:cs typeface="Arial" pitchFamily="34" charset="0"/>
            </a:endParaRPr>
          </a:p>
          <a:p>
            <a:pPr>
              <a:lnSpc>
                <a:spcPct val="114000"/>
              </a:lnSpc>
            </a:pPr>
            <a:endParaRPr lang="en-US" sz="2000" dirty="0">
              <a:solidFill>
                <a:prstClr val="black">
                  <a:lumMod val="85000"/>
                  <a:lumOff val="15000"/>
                </a:prstClr>
              </a:solidFill>
              <a:latin typeface="Arial" pitchFamily="34" charset="0"/>
              <a:cs typeface="Arial" pitchFamily="34" charset="0"/>
            </a:endParaRPr>
          </a:p>
        </p:txBody>
      </p:sp>
      <p:sp>
        <p:nvSpPr>
          <p:cNvPr id="9" name="Title 8"/>
          <p:cNvSpPr>
            <a:spLocks noGrp="1"/>
          </p:cNvSpPr>
          <p:nvPr>
            <p:ph type="title"/>
          </p:nvPr>
        </p:nvSpPr>
        <p:spPr/>
        <p:txBody>
          <a:bodyPr>
            <a:normAutofit/>
          </a:bodyPr>
          <a:lstStyle/>
          <a:p>
            <a:pPr lvl="0">
              <a:spcBef>
                <a:spcPts val="0"/>
              </a:spcBef>
            </a:pPr>
            <a:r>
              <a:rPr lang="en-US" sz="2800" dirty="0">
                <a:solidFill>
                  <a:prstClr val="black">
                    <a:lumMod val="85000"/>
                    <a:lumOff val="15000"/>
                  </a:prstClr>
                </a:solidFill>
              </a:rPr>
              <a:t>Skill: Self Evaluation – Avoiding Pitfalls</a:t>
            </a:r>
            <a:endParaRPr lang="en-US" dirty="0">
              <a:latin typeface="Arial" pitchFamily="34" charset="0"/>
              <a:cs typeface="Arial" pitchFamily="34" charset="0"/>
            </a:endParaRPr>
          </a:p>
        </p:txBody>
      </p:sp>
      <p:pic>
        <p:nvPicPr>
          <p:cNvPr id="5122" name="Picture 2" descr="C:\Users\kbrandt\AppData\Local\Microsoft\Windows\Temporary Internet Files\Content.IE5\1BBO2A5E\MC900433165[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401" y="1676400"/>
            <a:ext cx="2438399"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rotWithShape="1">
          <a:blip r:embed="rId6" cstate="email">
            <a:duotone>
              <a:srgbClr val="EEECE1">
                <a:shade val="45000"/>
                <a:satMod val="135000"/>
              </a:srgbClr>
              <a:prstClr val="white"/>
            </a:duotone>
            <a:extLst>
              <a:ext uri="{28A0092B-C50C-407E-A947-70E740481C1C}">
                <a14:useLocalDpi xmlns:a14="http://schemas.microsoft.com/office/drawing/2010/main" val="0"/>
              </a:ext>
            </a:extLst>
          </a:blip>
          <a:srcRect r="61181" b="27266"/>
          <a:stretch/>
        </p:blipFill>
        <p:spPr>
          <a:xfrm>
            <a:off x="8153399" y="0"/>
            <a:ext cx="966537" cy="762000"/>
          </a:xfrm>
          <a:prstGeom prst="rect">
            <a:avLst/>
          </a:prstGeom>
        </p:spPr>
      </p:pic>
    </p:spTree>
    <p:extLst>
      <p:ext uri="{BB962C8B-B14F-4D97-AF65-F5344CB8AC3E}">
        <p14:creationId xmlns:p14="http://schemas.microsoft.com/office/powerpoint/2010/main" val="349487930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circle(in)">
                                      <p:cBhvr>
                                        <p:cTn id="7" dur="2000"/>
                                        <p:tgtEl>
                                          <p:spTgt spid="11">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xEl>
                                              <p:pRg st="6" end="6"/>
                                            </p:txEl>
                                          </p:spTgt>
                                        </p:tgtEl>
                                        <p:attrNameLst>
                                          <p:attrName>style.visibility</p:attrName>
                                        </p:attrNameLst>
                                      </p:cBhvr>
                                      <p:to>
                                        <p:strVal val="visible"/>
                                      </p:to>
                                    </p:set>
                                    <p:animEffect transition="in" filter="circle(in)">
                                      <p:cBhvr>
                                        <p:cTn id="10"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Knowledge</a:t>
            </a:r>
            <a:r>
              <a:rPr lang="en-US" sz="4000" dirty="0" smtClean="0">
                <a:latin typeface="+mj-lt"/>
              </a:rPr>
              <a:t> </a:t>
            </a:r>
            <a:r>
              <a:rPr lang="en-US" sz="4000" dirty="0" smtClean="0">
                <a:solidFill>
                  <a:schemeClr val="tx1">
                    <a:lumMod val="50000"/>
                    <a:lumOff val="50000"/>
                  </a:schemeClr>
                </a:solidFill>
                <a:latin typeface="+mj-lt"/>
              </a:rPr>
              <a:t>Check</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369953"/>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2000" y="990600"/>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38456"/>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23" name="Group 22"/>
          <p:cNvGrpSpPr/>
          <p:nvPr/>
        </p:nvGrpSpPr>
        <p:grpSpPr>
          <a:xfrm>
            <a:off x="3545160" y="990600"/>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695236"/>
              <a:ext cx="1931160" cy="954107"/>
            </a:xfrm>
            <a:prstGeom prst="rect">
              <a:avLst/>
            </a:prstGeom>
            <a:noFill/>
          </p:spPr>
          <p:txBody>
            <a:bodyPr wrap="square" rtlCol="0">
              <a:normAutofit/>
            </a:bodyPr>
            <a:lstStyle/>
            <a:p>
              <a:pPr algn="ctr">
                <a:lnSpc>
                  <a:spcPct val="80000"/>
                </a:lnSpc>
              </a:pPr>
              <a:r>
                <a:rPr lang="en-US" sz="2000" b="1" spc="60" dirty="0" smtClean="0">
                  <a:solidFill>
                    <a:schemeClr val="bg1"/>
                  </a:solidFill>
                  <a:effectLst>
                    <a:outerShdw blurRad="50800" dist="25400" dir="5400000" algn="t" rotWithShape="0">
                      <a:prstClr val="black">
                        <a:alpha val="15000"/>
                      </a:prstClr>
                    </a:outerShdw>
                  </a:effectLst>
                </a:rPr>
                <a:t>How can we employ each skill?</a:t>
              </a:r>
              <a:endParaRPr lang="en-US" sz="20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48668" y="197294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020655"/>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What is the result?</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198975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2" name="TextBox 21"/>
          <p:cNvSpPr txBox="1"/>
          <p:nvPr/>
        </p:nvSpPr>
        <p:spPr>
          <a:xfrm>
            <a:off x="3733800" y="4191000"/>
            <a:ext cx="1981200" cy="923330"/>
          </a:xfrm>
          <a:prstGeom prst="rect">
            <a:avLst/>
          </a:prstGeom>
          <a:noFill/>
        </p:spPr>
        <p:txBody>
          <a:bodyPr wrap="square" rtlCol="0">
            <a:spAutoFit/>
          </a:bodyPr>
          <a:lstStyle/>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p>
          <a:p>
            <a:pPr marL="457200" indent="-457200">
              <a:buFont typeface="Arial" pitchFamily="34" charset="0"/>
              <a:buChar char="•"/>
            </a:pPr>
            <a:r>
              <a:rPr lang="en-US" dirty="0" smtClean="0">
                <a:solidFill>
                  <a:schemeClr val="accent4">
                    <a:lumMod val="75000"/>
                  </a:schemeClr>
                </a:solidFill>
                <a:latin typeface="Arial" pitchFamily="34" charset="0"/>
                <a:cs typeface="Arial" pitchFamily="34" charset="0"/>
              </a:rPr>
              <a:t>Practice</a:t>
            </a:r>
            <a:endParaRPr lang="en-US" dirty="0">
              <a:solidFill>
                <a:schemeClr val="accent4">
                  <a:lumMod val="75000"/>
                </a:schemeClr>
              </a:solidFill>
              <a:latin typeface="Arial" pitchFamily="34" charset="0"/>
              <a:cs typeface="Arial" pitchFamily="34" charset="0"/>
            </a:endParaRPr>
          </a:p>
        </p:txBody>
      </p:sp>
      <p:sp>
        <p:nvSpPr>
          <p:cNvPr id="25" name="TextBox 24"/>
          <p:cNvSpPr txBox="1"/>
          <p:nvPr/>
        </p:nvSpPr>
        <p:spPr>
          <a:xfrm>
            <a:off x="6629400" y="4040309"/>
            <a:ext cx="1909011" cy="1815882"/>
          </a:xfrm>
          <a:prstGeom prst="rect">
            <a:avLst/>
          </a:prstGeom>
          <a:noFill/>
        </p:spPr>
        <p:txBody>
          <a:bodyPr wrap="square" rtlCol="0">
            <a:spAutoFit/>
          </a:bodyPr>
          <a:lstStyle/>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Complete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Concise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Clear</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Concrete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Correct</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Considerate</a:t>
            </a:r>
          </a:p>
          <a:p>
            <a:pPr marL="285750" indent="-285750">
              <a:buFont typeface="Wingdings" pitchFamily="2" charset="2"/>
              <a:buChar char="q"/>
            </a:pPr>
            <a:r>
              <a:rPr lang="en-US" sz="1600" dirty="0" smtClean="0">
                <a:solidFill>
                  <a:schemeClr val="accent2">
                    <a:lumMod val="75000"/>
                  </a:schemeClr>
                </a:solidFill>
                <a:latin typeface="Arial" pitchFamily="34" charset="0"/>
                <a:cs typeface="Arial" pitchFamily="34" charset="0"/>
              </a:rPr>
              <a:t>Courteous</a:t>
            </a:r>
            <a:endParaRPr lang="en-US" sz="1600" dirty="0">
              <a:solidFill>
                <a:schemeClr val="accent2">
                  <a:lumMod val="75000"/>
                </a:schemeClr>
              </a:solidFill>
              <a:latin typeface="Arial" pitchFamily="34" charset="0"/>
              <a:cs typeface="Arial" pitchFamily="34" charset="0"/>
            </a:endParaRPr>
          </a:p>
        </p:txBody>
      </p:sp>
      <p:sp>
        <p:nvSpPr>
          <p:cNvPr id="27" name="TextBox 26"/>
          <p:cNvSpPr txBox="1"/>
          <p:nvPr/>
        </p:nvSpPr>
        <p:spPr>
          <a:xfrm>
            <a:off x="750711" y="6248400"/>
            <a:ext cx="7973935" cy="457200"/>
          </a:xfrm>
          <a:prstGeom prst="rect">
            <a:avLst/>
          </a:prstGeom>
          <a:noFill/>
        </p:spPr>
        <p:txBody>
          <a:bodyPr wrap="none" rtlCol="0">
            <a:normAutofit/>
          </a:bodyPr>
          <a:lstStyle/>
          <a:p>
            <a:pPr algn="r"/>
            <a:r>
              <a:rPr lang="en-US" sz="2000" b="1" dirty="0" smtClean="0">
                <a:solidFill>
                  <a:schemeClr val="tx1">
                    <a:lumMod val="75000"/>
                    <a:lumOff val="25000"/>
                  </a:schemeClr>
                </a:solidFill>
              </a:rPr>
              <a:t>Your Customer is Our Customer.</a:t>
            </a:r>
            <a:endParaRPr lang="en-US" sz="2000" b="1" dirty="0">
              <a:solidFill>
                <a:schemeClr val="tx1">
                  <a:lumMod val="75000"/>
                  <a:lumOff val="25000"/>
                </a:schemeClr>
              </a:solidFill>
            </a:endParaRPr>
          </a:p>
        </p:txBody>
      </p:sp>
      <p:sp>
        <p:nvSpPr>
          <p:cNvPr id="9" name="TextBox 8"/>
          <p:cNvSpPr txBox="1"/>
          <p:nvPr/>
        </p:nvSpPr>
        <p:spPr>
          <a:xfrm>
            <a:off x="381000" y="4114800"/>
            <a:ext cx="2743200" cy="1323439"/>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Listening</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Responding to Conflict</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Understanding Workflow</a:t>
            </a:r>
          </a:p>
          <a:p>
            <a:pPr marL="285750" indent="-285750">
              <a:buFont typeface="Arial" pitchFamily="34" charset="0"/>
              <a:buChar char="•"/>
            </a:pPr>
            <a:r>
              <a:rPr lang="en-US" sz="1600" dirty="0">
                <a:solidFill>
                  <a:schemeClr val="accent6">
                    <a:lumMod val="75000"/>
                  </a:schemeClr>
                </a:solidFill>
                <a:latin typeface="Arial" pitchFamily="34" charset="0"/>
                <a:cs typeface="Arial" pitchFamily="34" charset="0"/>
              </a:rPr>
              <a:t>Crafting </a:t>
            </a:r>
            <a:r>
              <a:rPr lang="en-US" sz="1600" dirty="0" smtClean="0">
                <a:solidFill>
                  <a:schemeClr val="accent6">
                    <a:lumMod val="75000"/>
                  </a:schemeClr>
                </a:solidFill>
                <a:latin typeface="Arial" pitchFamily="34" charset="0"/>
                <a:cs typeface="Arial" pitchFamily="34" charset="0"/>
              </a:rPr>
              <a:t>Response</a:t>
            </a:r>
          </a:p>
          <a:p>
            <a:pPr marL="285750" indent="-285750">
              <a:buFont typeface="Arial" pitchFamily="34" charset="0"/>
              <a:buChar char="•"/>
            </a:pPr>
            <a:r>
              <a:rPr lang="en-US" sz="1600" dirty="0" smtClean="0">
                <a:solidFill>
                  <a:schemeClr val="accent6">
                    <a:lumMod val="75000"/>
                  </a:schemeClr>
                </a:solidFill>
                <a:latin typeface="Arial" pitchFamily="34" charset="0"/>
                <a:cs typeface="Arial" pitchFamily="34" charset="0"/>
              </a:rPr>
              <a:t>Self Evaluation</a:t>
            </a:r>
            <a:endParaRPr lang="en-US" sz="1600" dirty="0">
              <a:solidFill>
                <a:schemeClr val="accent6">
                  <a:lumMod val="75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304800"/>
            <a:ext cx="76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9752" y="2111514"/>
            <a:ext cx="1747248" cy="707886"/>
          </a:xfrm>
          <a:prstGeom prst="rect">
            <a:avLst/>
          </a:prstGeom>
          <a:noFill/>
        </p:spPr>
        <p:txBody>
          <a:bodyPr wrap="square" rtlCol="0">
            <a:spAutoFit/>
          </a:bodyPr>
          <a:lstStyle/>
          <a:p>
            <a:pPr algn="ctr"/>
            <a:r>
              <a:rPr lang="en-US" sz="2000" b="1" dirty="0" smtClean="0">
                <a:solidFill>
                  <a:schemeClr val="bg1"/>
                </a:solidFill>
              </a:rPr>
              <a:t>What skills do we need?</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213534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45" presetClass="entr" presetSubtype="0" fill="hold" nodeType="withEffect">
                                  <p:stCondLst>
                                    <p:cond delay="5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2000"/>
                                        <p:tgtEl>
                                          <p:spTgt spid="26"/>
                                        </p:tgtEl>
                                      </p:cBhvr>
                                    </p:animEffect>
                                    <p:anim calcmode="lin" valueType="num">
                                      <p:cBhvr>
                                        <p:cTn id="15" dur="2000" fill="hold"/>
                                        <p:tgtEl>
                                          <p:spTgt spid="26"/>
                                        </p:tgtEl>
                                        <p:attrNameLst>
                                          <p:attrName>ppt_w</p:attrName>
                                        </p:attrNameLst>
                                      </p:cBhvr>
                                      <p:tavLst>
                                        <p:tav tm="0" fmla="#ppt_w*sin(2.5*pi*$)">
                                          <p:val>
                                            <p:fltVal val="0"/>
                                          </p:val>
                                        </p:tav>
                                        <p:tav tm="100000">
                                          <p:val>
                                            <p:fltVal val="1"/>
                                          </p:val>
                                        </p:tav>
                                      </p:tavLst>
                                    </p:anim>
                                    <p:anim calcmode="lin" valueType="num">
                                      <p:cBhvr>
                                        <p:cTn id="16" dur="2000" fill="hold"/>
                                        <p:tgtEl>
                                          <p:spTgt spid="26"/>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anim calcmode="lin" valueType="num">
                                      <p:cBhvr>
                                        <p:cTn id="20" dur="2000" fill="hold"/>
                                        <p:tgtEl>
                                          <p:spTgt spid="23"/>
                                        </p:tgtEl>
                                        <p:attrNameLst>
                                          <p:attrName>ppt_w</p:attrName>
                                        </p:attrNameLst>
                                      </p:cBhvr>
                                      <p:tavLst>
                                        <p:tav tm="0" fmla="#ppt_w*sin(2.5*pi*$)">
                                          <p:val>
                                            <p:fltVal val="0"/>
                                          </p:val>
                                        </p:tav>
                                        <p:tav tm="100000">
                                          <p:val>
                                            <p:fltVal val="1"/>
                                          </p:val>
                                        </p:tav>
                                      </p:tavLst>
                                    </p:anim>
                                    <p:anim calcmode="lin" valueType="num">
                                      <p:cBhvr>
                                        <p:cTn id="21" dur="2000" fill="hold"/>
                                        <p:tgtEl>
                                          <p:spTgt spid="23"/>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5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anim calcmode="lin" valueType="num">
                                      <p:cBhvr>
                                        <p:cTn id="25" dur="2000" fill="hold"/>
                                        <p:tgtEl>
                                          <p:spTgt spid="24"/>
                                        </p:tgtEl>
                                        <p:attrNameLst>
                                          <p:attrName>ppt_w</p:attrName>
                                        </p:attrNameLst>
                                      </p:cBhvr>
                                      <p:tavLst>
                                        <p:tav tm="0" fmla="#ppt_w*sin(2.5*pi*$)">
                                          <p:val>
                                            <p:fltVal val="0"/>
                                          </p:val>
                                        </p:tav>
                                        <p:tav tm="100000">
                                          <p:val>
                                            <p:fltVal val="1"/>
                                          </p:val>
                                        </p:tav>
                                      </p:tavLst>
                                    </p:anim>
                                    <p:anim calcmode="lin" valueType="num">
                                      <p:cBhvr>
                                        <p:cTn id="26" dur="2000" fill="hold"/>
                                        <p:tgtEl>
                                          <p:spTgt spid="24"/>
                                        </p:tgtEl>
                                        <p:attrNameLst>
                                          <p:attrName>ppt_h</p:attrName>
                                        </p:attrNameLst>
                                      </p:cBhvr>
                                      <p:tavLst>
                                        <p:tav tm="0">
                                          <p:val>
                                            <p:strVal val="#ppt_h"/>
                                          </p:val>
                                        </p:tav>
                                        <p:tav tm="100000">
                                          <p:val>
                                            <p:strVal val="#ppt_h"/>
                                          </p:val>
                                        </p:tav>
                                      </p:tavLst>
                                    </p:anim>
                                  </p:childTnLst>
                                </p:cTn>
                              </p:par>
                              <p:par>
                                <p:cTn id="27" presetID="8" presetClass="emph" presetSubtype="0" fill="hold" nodeType="withEffect">
                                  <p:stCondLst>
                                    <p:cond delay="500"/>
                                  </p:stCondLst>
                                  <p:childTnLst>
                                    <p:animRot by="21600000">
                                      <p:cBhvr>
                                        <p:cTn id="28" dur="2000" fill="hold"/>
                                        <p:tgtEl>
                                          <p:spTgt spid="102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anim calcmode="lin" valueType="num">
                                      <p:cBhvr additive="base">
                                        <p:cTn id="3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 calcmode="lin" valueType="num">
                                      <p:cBhvr additive="base">
                                        <p:cTn id="4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 calcmode="lin" valueType="num">
                                      <p:cBhvr additive="base">
                                        <p:cTn id="5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 calcmode="lin" valueType="num">
                                      <p:cBhvr additive="base">
                                        <p:cTn id="5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2">
                                            <p:txEl>
                                              <p:pRg st="1" end="1"/>
                                            </p:txEl>
                                          </p:spTgt>
                                        </p:tgtEl>
                                        <p:attrNameLst>
                                          <p:attrName>style.visibility</p:attrName>
                                        </p:attrNameLst>
                                      </p:cBhvr>
                                      <p:to>
                                        <p:strVal val="visible"/>
                                      </p:to>
                                    </p:set>
                                    <p:anim calcmode="lin" valueType="num">
                                      <p:cBhvr additive="base">
                                        <p:cTn id="69"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2">
                                            <p:txEl>
                                              <p:pRg st="2" end="2"/>
                                            </p:txEl>
                                          </p:spTgt>
                                        </p:tgtEl>
                                        <p:attrNameLst>
                                          <p:attrName>style.visibility</p:attrName>
                                        </p:attrNameLst>
                                      </p:cBhvr>
                                      <p:to>
                                        <p:strVal val="visible"/>
                                      </p:to>
                                    </p:set>
                                    <p:anim calcmode="lin" valueType="num">
                                      <p:cBhvr additive="base">
                                        <p:cTn id="75"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25">
                                            <p:txEl>
                                              <p:pRg st="1" end="1"/>
                                            </p:txEl>
                                          </p:spTgt>
                                        </p:tgtEl>
                                        <p:attrNameLst>
                                          <p:attrName>style.visibility</p:attrName>
                                        </p:attrNameLst>
                                      </p:cBhvr>
                                      <p:to>
                                        <p:strVal val="visible"/>
                                      </p:to>
                                    </p:set>
                                    <p:anim calcmode="lin" valueType="num">
                                      <p:cBhvr additive="base">
                                        <p:cTn id="87" dur="5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5">
                                            <p:txEl>
                                              <p:pRg st="2" end="2"/>
                                            </p:txEl>
                                          </p:spTgt>
                                        </p:tgtEl>
                                        <p:attrNameLst>
                                          <p:attrName>style.visibility</p:attrName>
                                        </p:attrNameLst>
                                      </p:cBhvr>
                                      <p:to>
                                        <p:strVal val="visible"/>
                                      </p:to>
                                    </p:set>
                                    <p:anim calcmode="lin" valueType="num">
                                      <p:cBhvr additive="base">
                                        <p:cTn id="93"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25">
                                            <p:txEl>
                                              <p:pRg st="3" end="3"/>
                                            </p:txEl>
                                          </p:spTgt>
                                        </p:tgtEl>
                                        <p:attrNameLst>
                                          <p:attrName>style.visibility</p:attrName>
                                        </p:attrNameLst>
                                      </p:cBhvr>
                                      <p:to>
                                        <p:strVal val="visible"/>
                                      </p:to>
                                    </p:set>
                                    <p:anim calcmode="lin" valueType="num">
                                      <p:cBhvr additive="base">
                                        <p:cTn id="99" dur="500" fill="hold"/>
                                        <p:tgtEl>
                                          <p:spTgt spid="25">
                                            <p:txEl>
                                              <p:pRg st="3" end="3"/>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25">
                                            <p:txEl>
                                              <p:pRg st="4" end="4"/>
                                            </p:txEl>
                                          </p:spTgt>
                                        </p:tgtEl>
                                        <p:attrNameLst>
                                          <p:attrName>style.visibility</p:attrName>
                                        </p:attrNameLst>
                                      </p:cBhvr>
                                      <p:to>
                                        <p:strVal val="visible"/>
                                      </p:to>
                                    </p:set>
                                    <p:anim calcmode="lin" valueType="num">
                                      <p:cBhvr additive="base">
                                        <p:cTn id="105" dur="500" fill="hold"/>
                                        <p:tgtEl>
                                          <p:spTgt spid="25">
                                            <p:txEl>
                                              <p:pRg st="4" end="4"/>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25">
                                            <p:txEl>
                                              <p:pRg st="5" end="5"/>
                                            </p:txEl>
                                          </p:spTgt>
                                        </p:tgtEl>
                                        <p:attrNameLst>
                                          <p:attrName>style.visibility</p:attrName>
                                        </p:attrNameLst>
                                      </p:cBhvr>
                                      <p:to>
                                        <p:strVal val="visible"/>
                                      </p:to>
                                    </p:set>
                                    <p:anim calcmode="lin" valueType="num">
                                      <p:cBhvr additive="base">
                                        <p:cTn id="111" dur="500" fill="hold"/>
                                        <p:tgtEl>
                                          <p:spTgt spid="25">
                                            <p:txEl>
                                              <p:pRg st="5" end="5"/>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2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nodeType="clickEffect">
                                  <p:stCondLst>
                                    <p:cond delay="0"/>
                                  </p:stCondLst>
                                  <p:childTnLst>
                                    <p:set>
                                      <p:cBhvr>
                                        <p:cTn id="116" dur="1" fill="hold">
                                          <p:stCondLst>
                                            <p:cond delay="0"/>
                                          </p:stCondLst>
                                        </p:cTn>
                                        <p:tgtEl>
                                          <p:spTgt spid="25">
                                            <p:txEl>
                                              <p:pRg st="6" end="6"/>
                                            </p:txEl>
                                          </p:spTgt>
                                        </p:tgtEl>
                                        <p:attrNameLst>
                                          <p:attrName>style.visibility</p:attrName>
                                        </p:attrNameLst>
                                      </p:cBhvr>
                                      <p:to>
                                        <p:strVal val="visible"/>
                                      </p:to>
                                    </p:set>
                                    <p:anim calcmode="lin" valueType="num">
                                      <p:cBhvr additive="base">
                                        <p:cTn id="117" dur="500" fill="hold"/>
                                        <p:tgtEl>
                                          <p:spTgt spid="25">
                                            <p:txEl>
                                              <p:pRg st="6" end="6"/>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6009576" cy="5410200"/>
          </a:xfrm>
          <a:prstGeom prst="rect">
            <a:avLst/>
          </a:prstGeom>
          <a:noFill/>
        </p:spPr>
        <p:txBody>
          <a:bodyPr wrap="square" lIns="91440" rtlCol="0">
            <a:normAutofit/>
          </a:bodyPr>
          <a:lstStyle/>
          <a:p>
            <a:pPr>
              <a:lnSpc>
                <a:spcPct val="80000"/>
              </a:lnSpc>
              <a:buClr>
                <a:prstClr val="black">
                  <a:lumMod val="50000"/>
                  <a:lumOff val="50000"/>
                </a:prstClr>
              </a:buClr>
              <a:buSzPct val="94000"/>
            </a:pPr>
            <a:r>
              <a:rPr lang="en-US" sz="2400" dirty="0" smtClean="0">
                <a:solidFill>
                  <a:prstClr val="black">
                    <a:lumMod val="75000"/>
                    <a:lumOff val="25000"/>
                  </a:prstClr>
                </a:solidFill>
                <a:latin typeface="Arial" pitchFamily="34" charset="0"/>
                <a:cs typeface="Arial" pitchFamily="34" charset="0"/>
              </a:rPr>
              <a:t>For additional resources, please refer to the following training modules:</a:t>
            </a:r>
          </a:p>
          <a:p>
            <a:pPr>
              <a:lnSpc>
                <a:spcPct val="80000"/>
              </a:lnSpc>
              <a:buClr>
                <a:prstClr val="black">
                  <a:lumMod val="50000"/>
                  <a:lumOff val="50000"/>
                </a:prstClr>
              </a:buClr>
              <a:buSzPct val="94000"/>
            </a:pPr>
            <a:endParaRPr lang="en-US" sz="2400" dirty="0" smtClean="0">
              <a:solidFill>
                <a:prstClr val="black">
                  <a:lumMod val="75000"/>
                  <a:lumOff val="25000"/>
                </a:prstClr>
              </a:solidFill>
              <a:latin typeface="Arial" pitchFamily="34" charset="0"/>
              <a:cs typeface="Arial" pitchFamily="34" charset="0"/>
            </a:endParaRP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latin typeface="Arial" pitchFamily="34" charset="0"/>
                <a:cs typeface="Arial" pitchFamily="34" charset="0"/>
              </a:rPr>
              <a:t>Quality Assurance for Written Communication</a:t>
            </a: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latin typeface="Arial" pitchFamily="34" charset="0"/>
                <a:cs typeface="Arial" pitchFamily="34" charset="0"/>
              </a:rPr>
              <a:t>PCI Compliance/Fraud Awareness</a:t>
            </a:r>
          </a:p>
          <a:p>
            <a:pPr marL="342900" indent="-342900">
              <a:lnSpc>
                <a:spcPct val="80000"/>
              </a:lnSpc>
              <a:buClr>
                <a:prstClr val="black">
                  <a:lumMod val="50000"/>
                  <a:lumOff val="50000"/>
                </a:prstClr>
              </a:buClr>
              <a:buSzPct val="94000"/>
              <a:buFont typeface="Arial" pitchFamily="34" charset="0"/>
              <a:buChar char="•"/>
            </a:pPr>
            <a:r>
              <a:rPr lang="en-US" sz="2400" dirty="0" smtClean="0">
                <a:solidFill>
                  <a:prstClr val="black">
                    <a:lumMod val="75000"/>
                    <a:lumOff val="25000"/>
                  </a:prstClr>
                </a:solidFill>
                <a:latin typeface="Arial" pitchFamily="34" charset="0"/>
                <a:cs typeface="Arial" pitchFamily="34" charset="0"/>
              </a:rPr>
              <a:t>Customer Service</a:t>
            </a: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latin typeface="Arial" pitchFamily="34" charset="0"/>
              <a:cs typeface="Arial" pitchFamily="34" charset="0"/>
            </a:endParaRPr>
          </a:p>
          <a:p>
            <a:pPr>
              <a:lnSpc>
                <a:spcPct val="80000"/>
              </a:lnSpc>
              <a:buClr>
                <a:prstClr val="black">
                  <a:lumMod val="50000"/>
                  <a:lumOff val="50000"/>
                </a:prstClr>
              </a:buClr>
              <a:buSzPct val="94000"/>
            </a:pPr>
            <a:r>
              <a:rPr lang="en-US" sz="2400" dirty="0" smtClean="0">
                <a:solidFill>
                  <a:prstClr val="black">
                    <a:lumMod val="75000"/>
                    <a:lumOff val="25000"/>
                  </a:prstClr>
                </a:solidFill>
                <a:latin typeface="Arial" pitchFamily="34" charset="0"/>
                <a:cs typeface="Arial" pitchFamily="34" charset="0"/>
              </a:rPr>
              <a:t>Other resources include:</a:t>
            </a:r>
          </a:p>
          <a:p>
            <a:pPr marL="342900" indent="-342900">
              <a:lnSpc>
                <a:spcPct val="80000"/>
              </a:lnSpc>
              <a:buClr>
                <a:prstClr val="black">
                  <a:lumMod val="50000"/>
                  <a:lumOff val="50000"/>
                </a:prstClr>
              </a:buClr>
              <a:buSzPct val="94000"/>
              <a:buFont typeface="Arial" pitchFamily="34" charset="0"/>
              <a:buChar char="•"/>
            </a:pPr>
            <a:r>
              <a:rPr lang="en-US" sz="2400" u="sng" dirty="0" smtClean="0">
                <a:solidFill>
                  <a:prstClr val="black">
                    <a:lumMod val="75000"/>
                    <a:lumOff val="25000"/>
                  </a:prstClr>
                </a:solidFill>
                <a:latin typeface="Arial" pitchFamily="34" charset="0"/>
                <a:cs typeface="Arial" pitchFamily="34" charset="0"/>
              </a:rPr>
              <a:t>The Elements of Grammar </a:t>
            </a:r>
            <a:r>
              <a:rPr lang="en-US" sz="2400" dirty="0" smtClean="0">
                <a:solidFill>
                  <a:prstClr val="black">
                    <a:lumMod val="75000"/>
                    <a:lumOff val="25000"/>
                  </a:prstClr>
                </a:solidFill>
                <a:latin typeface="Arial" pitchFamily="34" charset="0"/>
                <a:cs typeface="Arial" pitchFamily="34" charset="0"/>
              </a:rPr>
              <a:t>by Margaret </a:t>
            </a:r>
            <a:r>
              <a:rPr lang="en-US" sz="2400" dirty="0" err="1" smtClean="0">
                <a:solidFill>
                  <a:prstClr val="black">
                    <a:lumMod val="75000"/>
                    <a:lumOff val="25000"/>
                  </a:prstClr>
                </a:solidFill>
                <a:latin typeface="Arial" pitchFamily="34" charset="0"/>
                <a:cs typeface="Arial" pitchFamily="34" charset="0"/>
              </a:rPr>
              <a:t>Shertzer</a:t>
            </a:r>
            <a:endParaRPr lang="en-US" sz="2400" dirty="0" smtClean="0">
              <a:solidFill>
                <a:prstClr val="black">
                  <a:lumMod val="75000"/>
                  <a:lumOff val="25000"/>
                </a:prstClr>
              </a:solidFill>
              <a:latin typeface="Arial" pitchFamily="34" charset="0"/>
              <a:cs typeface="Arial" pitchFamily="34" charset="0"/>
            </a:endParaRPr>
          </a:p>
          <a:p>
            <a:pPr marL="342900" indent="-342900">
              <a:lnSpc>
                <a:spcPct val="80000"/>
              </a:lnSpc>
              <a:buClr>
                <a:prstClr val="black">
                  <a:lumMod val="50000"/>
                  <a:lumOff val="50000"/>
                </a:prstClr>
              </a:buClr>
              <a:buSzPct val="94000"/>
              <a:buFont typeface="Arial" pitchFamily="34" charset="0"/>
              <a:buChar char="•"/>
            </a:pPr>
            <a:r>
              <a:rPr lang="en-US" sz="2400" u="sng" dirty="0" smtClean="0">
                <a:solidFill>
                  <a:prstClr val="black">
                    <a:lumMod val="75000"/>
                    <a:lumOff val="25000"/>
                  </a:prstClr>
                </a:solidFill>
                <a:latin typeface="Arial" pitchFamily="34" charset="0"/>
                <a:cs typeface="Arial" pitchFamily="34" charset="0"/>
                <a:hlinkClick r:id="rId5"/>
              </a:rPr>
              <a:t>http://www.inc.com/encyclopedia/written-communication.html</a:t>
            </a:r>
            <a:endParaRPr lang="en-US" sz="2400" u="sng" dirty="0" smtClean="0">
              <a:solidFill>
                <a:prstClr val="black">
                  <a:lumMod val="75000"/>
                  <a:lumOff val="25000"/>
                </a:prstClr>
              </a:solidFill>
              <a:latin typeface="Arial" pitchFamily="34" charset="0"/>
              <a:cs typeface="Arial" pitchFamily="34" charset="0"/>
            </a:endParaRPr>
          </a:p>
          <a:p>
            <a:pPr marL="342900" indent="-342900">
              <a:lnSpc>
                <a:spcPct val="80000"/>
              </a:lnSpc>
              <a:buClr>
                <a:prstClr val="black">
                  <a:lumMod val="50000"/>
                  <a:lumOff val="50000"/>
                </a:prstClr>
              </a:buClr>
              <a:buSzPct val="94000"/>
              <a:buFont typeface="Arial" pitchFamily="34" charset="0"/>
              <a:buChar char="•"/>
            </a:pPr>
            <a:r>
              <a:rPr lang="en-US" sz="2400" u="sng" dirty="0" smtClean="0">
                <a:solidFill>
                  <a:prstClr val="black">
                    <a:lumMod val="75000"/>
                    <a:lumOff val="25000"/>
                  </a:prstClr>
                </a:solidFill>
                <a:latin typeface="Arial" pitchFamily="34" charset="0"/>
                <a:cs typeface="Arial" pitchFamily="34" charset="0"/>
                <a:hlinkClick r:id="rId6"/>
              </a:rPr>
              <a:t>http://thinksimplenow.com/productivity/15-tips-for-writing-effective-email/</a:t>
            </a:r>
            <a:endParaRPr lang="en-US" sz="2400" u="sng" dirty="0" smtClean="0">
              <a:solidFill>
                <a:prstClr val="black">
                  <a:lumMod val="75000"/>
                  <a:lumOff val="25000"/>
                </a:prstClr>
              </a:solidFill>
              <a:latin typeface="Arial" pitchFamily="34" charset="0"/>
              <a:cs typeface="Arial" pitchFamily="34" charset="0"/>
            </a:endParaRPr>
          </a:p>
          <a:p>
            <a:pPr>
              <a:lnSpc>
                <a:spcPct val="80000"/>
              </a:lnSpc>
              <a:buClr>
                <a:prstClr val="black">
                  <a:lumMod val="50000"/>
                  <a:lumOff val="50000"/>
                </a:prstClr>
              </a:buClr>
              <a:buSzPct val="94000"/>
            </a:pPr>
            <a:endParaRPr lang="en-US" sz="2400" u="sng" dirty="0" smtClean="0">
              <a:solidFill>
                <a:prstClr val="black">
                  <a:lumMod val="75000"/>
                  <a:lumOff val="25000"/>
                </a:prstClr>
              </a:solidFill>
              <a:latin typeface="Arial" pitchFamily="34" charset="0"/>
              <a:cs typeface="Arial" pitchFamily="34" charset="0"/>
            </a:endParaRPr>
          </a:p>
          <a:p>
            <a:pPr marL="342900" indent="-342900">
              <a:lnSpc>
                <a:spcPct val="80000"/>
              </a:lnSpc>
              <a:buClr>
                <a:prstClr val="black">
                  <a:lumMod val="50000"/>
                  <a:lumOff val="50000"/>
                </a:prstClr>
              </a:buClr>
              <a:buSzPct val="94000"/>
              <a:buFont typeface="Arial" pitchFamily="34" charset="0"/>
              <a:buChar char="•"/>
            </a:pPr>
            <a:endParaRPr lang="en-US" sz="2400" dirty="0">
              <a:solidFill>
                <a:prstClr val="black">
                  <a:lumMod val="75000"/>
                  <a:lumOff val="25000"/>
                </a:prstClr>
              </a:solidFill>
              <a:latin typeface="Arial" pitchFamily="34" charset="0"/>
              <a:cs typeface="Arial" pitchFamily="34" charset="0"/>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latin typeface="Arial" pitchFamily="34" charset="0"/>
              <a:cs typeface="Arial" pitchFamily="34" charset="0"/>
            </a:endParaRPr>
          </a:p>
          <a:p>
            <a:pPr marL="342900" indent="-342900">
              <a:lnSpc>
                <a:spcPct val="80000"/>
              </a:lnSpc>
              <a:buClr>
                <a:prstClr val="black">
                  <a:lumMod val="50000"/>
                  <a:lumOff val="50000"/>
                </a:prstClr>
              </a:buClr>
              <a:buSzPct val="94000"/>
              <a:buFont typeface="Arial" pitchFamily="34" charset="0"/>
              <a:buChar char="•"/>
            </a:pPr>
            <a:endParaRPr lang="en-US" sz="2400" dirty="0" smtClean="0">
              <a:solidFill>
                <a:prstClr val="black">
                  <a:lumMod val="75000"/>
                  <a:lumOff val="25000"/>
                </a:prstClr>
              </a:solidFill>
              <a:latin typeface="Arial" pitchFamily="34" charset="0"/>
              <a:cs typeface="Arial" pitchFamily="34" charset="0"/>
            </a:endParaRPr>
          </a:p>
          <a:p>
            <a:pPr>
              <a:lnSpc>
                <a:spcPct val="80000"/>
              </a:lnSpc>
              <a:buClr>
                <a:prstClr val="black">
                  <a:lumMod val="50000"/>
                  <a:lumOff val="50000"/>
                </a:prstClr>
              </a:buClr>
              <a:buSzPct val="94000"/>
            </a:pPr>
            <a:endParaRPr lang="en-US" sz="2400" dirty="0" smtClean="0">
              <a:solidFill>
                <a:prstClr val="black">
                  <a:lumMod val="75000"/>
                  <a:lumOff val="25000"/>
                </a:prstClr>
              </a:solidFill>
            </a:endParaRPr>
          </a:p>
        </p:txBody>
      </p:sp>
      <p:sp>
        <p:nvSpPr>
          <p:cNvPr id="18" name="Title 17"/>
          <p:cNvSpPr>
            <a:spLocks noGrp="1"/>
          </p:cNvSpPr>
          <p:nvPr>
            <p:ph type="title"/>
          </p:nvPr>
        </p:nvSpPr>
        <p:spPr>
          <a:xfrm>
            <a:off x="0" y="0"/>
            <a:ext cx="9144000" cy="762000"/>
          </a:xfrm>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wrap="square" bIns="0">
            <a:normAutofit/>
          </a:bodyPr>
          <a:lstStyle/>
          <a:p>
            <a:pPr lvl="0">
              <a:spcBef>
                <a:spcPts val="0"/>
              </a:spcBef>
            </a:pPr>
            <a:r>
              <a:rPr lang="en-US" sz="2800" dirty="0" smtClean="0">
                <a:solidFill>
                  <a:schemeClr val="accent2">
                    <a:lumMod val="75000"/>
                  </a:schemeClr>
                </a:solidFill>
                <a:latin typeface="Arial" pitchFamily="34" charset="0"/>
                <a:cs typeface="Arial" pitchFamily="34" charset="0"/>
              </a:rPr>
              <a:t>How your training relates…. </a:t>
            </a:r>
            <a:endParaRPr lang="en-US" dirty="0">
              <a:solidFill>
                <a:schemeClr val="accent2">
                  <a:lumMod val="75000"/>
                </a:schemeClr>
              </a:solidFill>
              <a:latin typeface="Arial" pitchFamily="34" charset="0"/>
              <a:cs typeface="Arial" pitchFamily="34" charset="0"/>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29400" y="922421"/>
            <a:ext cx="2514600" cy="1886788"/>
          </a:xfrm>
          <a:prstGeom prst="rect">
            <a:avLst/>
          </a:prstGeom>
        </p:spPr>
      </p:pic>
    </p:spTree>
    <p:custDataLst>
      <p:tags r:id="rId1"/>
    </p:custDataLst>
    <p:extLst>
      <p:ext uri="{BB962C8B-B14F-4D97-AF65-F5344CB8AC3E}">
        <p14:creationId xmlns:p14="http://schemas.microsoft.com/office/powerpoint/2010/main" val="420604779"/>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52401" y="444325"/>
            <a:ext cx="3124200" cy="825500"/>
          </a:xfrm>
        </p:spPr>
        <p:txBody>
          <a:bodyPr/>
          <a:lstStyle/>
          <a:p>
            <a:r>
              <a:rPr lang="en-US" dirty="0" smtClean="0"/>
              <a:t>Communications Overview</a:t>
            </a:r>
            <a:endParaRPr lang="en-US" dirty="0"/>
          </a:p>
        </p:txBody>
      </p:sp>
      <p:sp>
        <p:nvSpPr>
          <p:cNvPr id="6" name="Content Placeholder 5"/>
          <p:cNvSpPr>
            <a:spLocks noGrp="1"/>
          </p:cNvSpPr>
          <p:nvPr>
            <p:ph idx="1"/>
          </p:nvPr>
        </p:nvSpPr>
        <p:spPr>
          <a:xfrm>
            <a:off x="3907466" y="1524000"/>
            <a:ext cx="4931734" cy="5105400"/>
          </a:xfrm>
        </p:spPr>
        <p:txBody>
          <a:bodyPr>
            <a:normAutofit/>
          </a:bodyPr>
          <a:lstStyle/>
          <a:p>
            <a:pPr lvl="0"/>
            <a:r>
              <a:rPr lang="en-US" dirty="0"/>
              <a:t>Listening </a:t>
            </a:r>
            <a:endParaRPr lang="en-US" dirty="0" smtClean="0"/>
          </a:p>
          <a:p>
            <a:pPr lvl="0"/>
            <a:r>
              <a:rPr lang="en-US" dirty="0" smtClean="0"/>
              <a:t>Responding </a:t>
            </a:r>
            <a:r>
              <a:rPr lang="en-US" dirty="0"/>
              <a:t>to </a:t>
            </a:r>
            <a:r>
              <a:rPr lang="en-US" dirty="0" smtClean="0"/>
              <a:t>Conflict</a:t>
            </a:r>
            <a:endParaRPr lang="en-US" dirty="0"/>
          </a:p>
          <a:p>
            <a:pPr lvl="0"/>
            <a:r>
              <a:rPr lang="en-US" dirty="0" smtClean="0"/>
              <a:t>Understanding Implications to Workflow</a:t>
            </a:r>
          </a:p>
          <a:p>
            <a:r>
              <a:rPr lang="en-US" dirty="0"/>
              <a:t>Crafting </a:t>
            </a:r>
            <a:r>
              <a:rPr lang="en-US" dirty="0" smtClean="0"/>
              <a:t>Responses </a:t>
            </a:r>
          </a:p>
          <a:p>
            <a:pPr lvl="0"/>
            <a:r>
              <a:rPr lang="en-US" dirty="0" smtClean="0"/>
              <a:t>Self Evaluation: Does it pass the Complete</a:t>
            </a:r>
            <a:r>
              <a:rPr lang="en-US" dirty="0"/>
              <a:t>, </a:t>
            </a:r>
            <a:r>
              <a:rPr lang="en-US" dirty="0" smtClean="0"/>
              <a:t>Concise</a:t>
            </a:r>
            <a:r>
              <a:rPr lang="en-US" dirty="0"/>
              <a:t>, C</a:t>
            </a:r>
            <a:r>
              <a:rPr lang="en-US" dirty="0" smtClean="0"/>
              <a:t>lear</a:t>
            </a:r>
            <a:r>
              <a:rPr lang="en-US" dirty="0"/>
              <a:t>, C</a:t>
            </a:r>
            <a:r>
              <a:rPr lang="en-US" dirty="0" smtClean="0"/>
              <a:t>oncrete</a:t>
            </a:r>
            <a:r>
              <a:rPr lang="en-US" dirty="0"/>
              <a:t>, C</a:t>
            </a:r>
            <a:r>
              <a:rPr lang="en-US" dirty="0" smtClean="0"/>
              <a:t>orrect</a:t>
            </a:r>
            <a:r>
              <a:rPr lang="en-US" dirty="0"/>
              <a:t>, C</a:t>
            </a:r>
            <a:r>
              <a:rPr lang="en-US" dirty="0" smtClean="0"/>
              <a:t>onsiderate</a:t>
            </a:r>
            <a:r>
              <a:rPr lang="en-US" dirty="0"/>
              <a:t>, and </a:t>
            </a:r>
            <a:r>
              <a:rPr lang="en-US" dirty="0" smtClean="0"/>
              <a:t>Courteous test?</a:t>
            </a:r>
            <a:endParaRPr lang="en-US" dirty="0"/>
          </a:p>
        </p:txBody>
      </p:sp>
      <p:sp>
        <p:nvSpPr>
          <p:cNvPr id="8" name="Rectangle 7"/>
          <p:cNvSpPr/>
          <p:nvPr/>
        </p:nvSpPr>
        <p:spPr>
          <a:xfrm>
            <a:off x="3472543" y="447674"/>
            <a:ext cx="5671457" cy="1000126"/>
          </a:xfrm>
          <a:prstGeom prst="rect">
            <a:avLst/>
          </a:prstGeom>
          <a:solidFill>
            <a:schemeClr val="tx1">
              <a:lumMod val="95000"/>
              <a:lumOff val="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lumMod val="95000"/>
                  <a:lumOff val="5000"/>
                </a:prstClr>
              </a:solidFill>
            </a:endParaRPr>
          </a:p>
        </p:txBody>
      </p:sp>
      <p:sp>
        <p:nvSpPr>
          <p:cNvPr id="9" name="TextBox 8"/>
          <p:cNvSpPr txBox="1"/>
          <p:nvPr/>
        </p:nvSpPr>
        <p:spPr>
          <a:xfrm>
            <a:off x="3886200" y="533401"/>
            <a:ext cx="4953000" cy="838200"/>
          </a:xfrm>
          <a:prstGeom prst="rect">
            <a:avLst/>
          </a:prstGeom>
          <a:noFill/>
        </p:spPr>
        <p:txBody>
          <a:bodyPr wrap="square" rtlCol="0" anchor="ctr">
            <a:normAutofit/>
          </a:bodyPr>
          <a:lstStyle/>
          <a:p>
            <a:pPr>
              <a:lnSpc>
                <a:spcPct val="80000"/>
              </a:lnSpc>
            </a:pPr>
            <a:r>
              <a:rPr lang="en-US" sz="3200" b="1" dirty="0" smtClean="0">
                <a:solidFill>
                  <a:prstClr val="white"/>
                </a:solidFill>
                <a:latin typeface="Arial" pitchFamily="34" charset="0"/>
                <a:cs typeface="Arial" pitchFamily="34" charset="0"/>
              </a:rPr>
              <a:t>AGENDA</a:t>
            </a:r>
            <a:endParaRPr lang="en-US" sz="3200" dirty="0">
              <a:solidFill>
                <a:prstClr val="white"/>
              </a:solidFill>
              <a:latin typeface="Arial" pitchFamily="34" charset="0"/>
              <a:cs typeface="Arial" pitchFamily="34" charset="0"/>
            </a:endParaRPr>
          </a:p>
        </p:txBody>
      </p:sp>
      <p:sp>
        <p:nvSpPr>
          <p:cNvPr id="12" name="TextBox 11"/>
          <p:cNvSpPr txBox="1"/>
          <p:nvPr/>
        </p:nvSpPr>
        <p:spPr>
          <a:xfrm>
            <a:off x="152400" y="4114800"/>
            <a:ext cx="3124200" cy="1155669"/>
          </a:xfrm>
          <a:prstGeom prst="rect">
            <a:avLst/>
          </a:prstGeom>
          <a:solidFill>
            <a:schemeClr val="bg1">
              <a:lumMod val="85000"/>
            </a:schemeClr>
          </a:solidFill>
        </p:spPr>
        <p:txBody>
          <a:bodyPr wrap="square" rtlCol="0" anchor="ctr">
            <a:normAutofit lnSpcReduction="10000"/>
          </a:bodyPr>
          <a:lstStyle/>
          <a:p>
            <a:pPr algn="ctr">
              <a:lnSpc>
                <a:spcPct val="80000"/>
              </a:lnSpc>
            </a:pPr>
            <a:endParaRPr lang="en-US" sz="1400" dirty="0" smtClean="0">
              <a:solidFill>
                <a:schemeClr val="bg1">
                  <a:lumMod val="50000"/>
                </a:schemeClr>
              </a:solidFill>
              <a:latin typeface="Arial" pitchFamily="34" charset="0"/>
              <a:cs typeface="Arial" pitchFamily="34" charset="0"/>
            </a:endParaRPr>
          </a:p>
          <a:p>
            <a:pPr algn="ctr">
              <a:lnSpc>
                <a:spcPct val="80000"/>
              </a:lnSpc>
            </a:pPr>
            <a:r>
              <a:rPr lang="en-US" sz="1400" dirty="0" smtClean="0">
                <a:latin typeface="Arial" pitchFamily="34" charset="0"/>
                <a:cs typeface="Arial" pitchFamily="34" charset="0"/>
              </a:rPr>
              <a:t>We </a:t>
            </a:r>
            <a:r>
              <a:rPr lang="en-US" sz="1400" dirty="0">
                <a:latin typeface="Arial" pitchFamily="34" charset="0"/>
                <a:cs typeface="Arial" pitchFamily="34" charset="0"/>
              </a:rPr>
              <a:t>are the ambassadors of our brands and the voice of our consumers. We employ consumer intelligence by listening attentively and escalating when necessary and appropriate</a:t>
            </a:r>
            <a:r>
              <a:rPr lang="en-US" sz="1400" dirty="0" smtClean="0">
                <a:solidFill>
                  <a:schemeClr val="bg1">
                    <a:lumMod val="50000"/>
                  </a:schemeClr>
                </a:solidFill>
                <a:latin typeface="Arial" pitchFamily="34" charset="0"/>
                <a:cs typeface="Arial" pitchFamily="34" charset="0"/>
              </a:rPr>
              <a:t>.</a:t>
            </a:r>
            <a:endParaRPr lang="en-US" sz="2800" b="1" dirty="0">
              <a:solidFill>
                <a:prstClr val="white">
                  <a:lumMod val="50000"/>
                </a:prst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618209"/>
            <a:ext cx="3124200" cy="2344191"/>
          </a:xfrm>
          <a:prstGeom prst="rect">
            <a:avLst/>
          </a:prstGeom>
        </p:spPr>
      </p:pic>
    </p:spTree>
    <p:extLst>
      <p:ext uri="{BB962C8B-B14F-4D97-AF65-F5344CB8AC3E}">
        <p14:creationId xmlns:p14="http://schemas.microsoft.com/office/powerpoint/2010/main" val="2122784411"/>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par>
                                <p:cTn id="21" presetID="2" presetClass="entr" presetSubtype="8"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1999"/>
            <a:ext cx="4876800" cy="532647"/>
          </a:xfrm>
        </p:spPr>
        <p:txBody>
          <a:bodyPr>
            <a:normAutofit fontScale="90000"/>
          </a:bodyPr>
          <a:lstStyle/>
          <a:p>
            <a:pPr algn="ct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Thank you for your attention!</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038600" y="1569420"/>
            <a:ext cx="4876800" cy="4160838"/>
          </a:xfrm>
        </p:spPr>
        <p:txBody>
          <a:bodyPr/>
          <a:lstStyle/>
          <a:p>
            <a:pPr marL="0" indent="0">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Thoughts?</a:t>
            </a:r>
          </a:p>
          <a:p>
            <a:r>
              <a:rPr lang="en-US" dirty="0" smtClean="0">
                <a:latin typeface="Arial" pitchFamily="34" charset="0"/>
                <a:cs typeface="Arial" pitchFamily="34" charset="0"/>
              </a:rPr>
              <a:t>Questions?</a:t>
            </a:r>
          </a:p>
          <a:p>
            <a:r>
              <a:rPr lang="en-US" dirty="0" smtClean="0">
                <a:latin typeface="Arial" pitchFamily="34" charset="0"/>
                <a:cs typeface="Arial" pitchFamily="34" charset="0"/>
              </a:rPr>
              <a:t>Ideas?</a:t>
            </a:r>
            <a:endParaRPr lang="en-US" dirty="0">
              <a:latin typeface="Arial" pitchFamily="34" charset="0"/>
              <a:cs typeface="Arial" pitchFamily="34" charset="0"/>
            </a:endParaRPr>
          </a:p>
        </p:txBody>
      </p:sp>
      <p:sp>
        <p:nvSpPr>
          <p:cNvPr id="4" name="TextBox 3"/>
          <p:cNvSpPr txBox="1"/>
          <p:nvPr/>
        </p:nvSpPr>
        <p:spPr>
          <a:xfrm>
            <a:off x="4572000" y="228600"/>
            <a:ext cx="4114800" cy="523220"/>
          </a:xfrm>
          <a:prstGeom prst="rect">
            <a:avLst/>
          </a:prstGeom>
          <a:noFill/>
        </p:spPr>
        <p:txBody>
          <a:bodyPr wrap="square" rtlCol="0">
            <a:spAutoFit/>
          </a:bodyPr>
          <a:lstStyle/>
          <a:p>
            <a:pPr algn="ctr"/>
            <a:r>
              <a:rPr lang="en-US" sz="2800" b="1" dirty="0">
                <a:latin typeface="Arial" pitchFamily="34" charset="0"/>
                <a:cs typeface="Arial" pitchFamily="34" charset="0"/>
              </a:rPr>
              <a:t>FEEDBACK</a:t>
            </a:r>
            <a:endParaRPr lang="en-US" sz="2800" b="1" dirty="0"/>
          </a:p>
        </p:txBody>
      </p:sp>
    </p:spTree>
    <p:extLst>
      <p:ext uri="{BB962C8B-B14F-4D97-AF65-F5344CB8AC3E}">
        <p14:creationId xmlns:p14="http://schemas.microsoft.com/office/powerpoint/2010/main" val="22845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a:xfrm>
            <a:off x="0" y="1349992"/>
            <a:ext cx="9144000" cy="444778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76924" y="1897380"/>
            <a:ext cx="8729916" cy="3512820"/>
          </a:xfrm>
          <a:prstGeom prst="rect">
            <a:avLst/>
          </a:prstGeom>
          <a:noFill/>
        </p:spPr>
        <p:txBody>
          <a:bodyPr wrap="square" lIns="91440" rtlCol="0">
            <a:normAutofit/>
          </a:bodyPr>
          <a:lstStyle/>
          <a:p>
            <a:pPr>
              <a:buClr>
                <a:prstClr val="black">
                  <a:lumMod val="50000"/>
                  <a:lumOff val="50000"/>
                </a:prstClr>
              </a:buClr>
              <a:buSzPct val="94000"/>
            </a:pPr>
            <a:r>
              <a:rPr lang="en-US" sz="2400" dirty="0" smtClean="0">
                <a:solidFill>
                  <a:srgbClr val="C00000"/>
                </a:solidFill>
                <a:latin typeface="Arial" pitchFamily="34" charset="0"/>
                <a:cs typeface="Arial" pitchFamily="34" charset="0"/>
              </a:rPr>
              <a:t>At the end of this training module, you will be able to:</a:t>
            </a:r>
          </a:p>
          <a:p>
            <a:pPr>
              <a:buClr>
                <a:prstClr val="black">
                  <a:lumMod val="50000"/>
                  <a:lumOff val="50000"/>
                </a:prstClr>
              </a:buClr>
              <a:buSzPct val="94000"/>
            </a:pPr>
            <a:endParaRPr lang="en-US" dirty="0" smtClean="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r>
              <a:rPr lang="en-US" dirty="0" smtClean="0">
                <a:solidFill>
                  <a:srgbClr val="C00000"/>
                </a:solidFill>
                <a:latin typeface="Arial" pitchFamily="34" charset="0"/>
                <a:cs typeface="Arial" pitchFamily="34" charset="0"/>
              </a:rPr>
              <a:t>Name each skill necessary for effective written communication</a:t>
            </a:r>
          </a:p>
          <a:p>
            <a:pPr marL="285750" indent="-285750">
              <a:buClr>
                <a:prstClr val="black">
                  <a:lumMod val="50000"/>
                  <a:lumOff val="50000"/>
                </a:prstClr>
              </a:buClr>
              <a:buSzPct val="94000"/>
              <a:buFont typeface="Arial" pitchFamily="34" charset="0"/>
              <a:buChar char="•"/>
            </a:pPr>
            <a:endParaRPr lang="en-US" dirty="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r>
              <a:rPr lang="en-US" dirty="0">
                <a:solidFill>
                  <a:srgbClr val="C00000"/>
                </a:solidFill>
                <a:latin typeface="Arial" pitchFamily="34" charset="0"/>
                <a:cs typeface="Arial" pitchFamily="34" charset="0"/>
              </a:rPr>
              <a:t>D</a:t>
            </a:r>
            <a:r>
              <a:rPr lang="en-US" dirty="0" smtClean="0">
                <a:solidFill>
                  <a:srgbClr val="C00000"/>
                </a:solidFill>
                <a:latin typeface="Arial" pitchFamily="34" charset="0"/>
                <a:cs typeface="Arial" pitchFamily="34" charset="0"/>
              </a:rPr>
              <a:t>escribe how each skill applies to effective written communication</a:t>
            </a:r>
          </a:p>
          <a:p>
            <a:pPr marL="285750" indent="-285750">
              <a:buClr>
                <a:prstClr val="black">
                  <a:lumMod val="50000"/>
                  <a:lumOff val="50000"/>
                </a:prstClr>
              </a:buClr>
              <a:buSzPct val="94000"/>
              <a:buFont typeface="Arial" pitchFamily="34" charset="0"/>
              <a:buChar char="•"/>
            </a:pPr>
            <a:endParaRPr lang="en-US" dirty="0" smtClean="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r>
              <a:rPr lang="en-US" dirty="0" smtClean="0">
                <a:solidFill>
                  <a:srgbClr val="C00000"/>
                </a:solidFill>
                <a:latin typeface="Arial" pitchFamily="34" charset="0"/>
                <a:cs typeface="Arial" pitchFamily="34" charset="0"/>
              </a:rPr>
              <a:t>Demonstrate the ability to utilize each skill to improve written communication</a:t>
            </a:r>
            <a:endParaRPr lang="en-US" dirty="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endParaRPr lang="en-US" dirty="0" smtClean="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r>
              <a:rPr lang="en-US" dirty="0" smtClean="0">
                <a:solidFill>
                  <a:srgbClr val="C00000"/>
                </a:solidFill>
                <a:latin typeface="Arial" pitchFamily="34" charset="0"/>
                <a:cs typeface="Arial" pitchFamily="34" charset="0"/>
              </a:rPr>
              <a:t>Understand the implications of your actions to workflow</a:t>
            </a:r>
          </a:p>
          <a:p>
            <a:pPr marL="285750" indent="-285750">
              <a:buClr>
                <a:prstClr val="black">
                  <a:lumMod val="50000"/>
                  <a:lumOff val="50000"/>
                </a:prstClr>
              </a:buClr>
              <a:buSzPct val="94000"/>
              <a:buFont typeface="Arial" pitchFamily="34" charset="0"/>
              <a:buChar char="•"/>
            </a:pPr>
            <a:endParaRPr lang="en-US" dirty="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r>
              <a:rPr lang="en-US" dirty="0" smtClean="0">
                <a:solidFill>
                  <a:srgbClr val="C00000"/>
                </a:solidFill>
                <a:latin typeface="Arial" pitchFamily="34" charset="0"/>
                <a:cs typeface="Arial" pitchFamily="34" charset="0"/>
              </a:rPr>
              <a:t>Self evaluate</a:t>
            </a:r>
          </a:p>
          <a:p>
            <a:pPr marL="285750" indent="-285750">
              <a:buClr>
                <a:prstClr val="black">
                  <a:lumMod val="50000"/>
                  <a:lumOff val="50000"/>
                </a:prstClr>
              </a:buClr>
              <a:buSzPct val="94000"/>
              <a:buFont typeface="Arial" pitchFamily="34" charset="0"/>
              <a:buChar char="•"/>
            </a:pPr>
            <a:endParaRPr lang="en-US" dirty="0" smtClean="0">
              <a:solidFill>
                <a:srgbClr val="C00000"/>
              </a:solidFill>
              <a:latin typeface="Arial" pitchFamily="34" charset="0"/>
              <a:cs typeface="Arial" pitchFamily="34" charset="0"/>
            </a:endParaRPr>
          </a:p>
          <a:p>
            <a:pPr>
              <a:buClr>
                <a:prstClr val="black">
                  <a:lumMod val="50000"/>
                  <a:lumOff val="50000"/>
                </a:prstClr>
              </a:buClr>
              <a:buSzPct val="94000"/>
            </a:pPr>
            <a:endParaRPr lang="en-US" dirty="0">
              <a:solidFill>
                <a:srgbClr val="C00000"/>
              </a:solidFill>
              <a:latin typeface="Arial" pitchFamily="34" charset="0"/>
              <a:cs typeface="Arial" pitchFamily="34" charset="0"/>
            </a:endParaRPr>
          </a:p>
          <a:p>
            <a:pPr marL="285750" indent="-285750">
              <a:buClr>
                <a:prstClr val="black">
                  <a:lumMod val="50000"/>
                  <a:lumOff val="50000"/>
                </a:prstClr>
              </a:buClr>
              <a:buSzPct val="94000"/>
              <a:buFont typeface="Arial" pitchFamily="34" charset="0"/>
              <a:buChar char="•"/>
            </a:pPr>
            <a:endParaRPr lang="en-US" dirty="0">
              <a:solidFill>
                <a:srgbClr val="C00000"/>
              </a:solidFill>
              <a:latin typeface="Arial" pitchFamily="34" charset="0"/>
              <a:cs typeface="Arial" pitchFamily="34" charset="0"/>
            </a:endParaRPr>
          </a:p>
        </p:txBody>
      </p:sp>
      <p:sp>
        <p:nvSpPr>
          <p:cNvPr id="24" name="TextBox 23"/>
          <p:cNvSpPr txBox="1"/>
          <p:nvPr/>
        </p:nvSpPr>
        <p:spPr>
          <a:xfrm>
            <a:off x="373566" y="656594"/>
            <a:ext cx="8313234" cy="846386"/>
          </a:xfrm>
          <a:prstGeom prst="rect">
            <a:avLst/>
          </a:prstGeom>
          <a:noFill/>
          <a:ln>
            <a:noFill/>
          </a:ln>
        </p:spPr>
        <p:txBody>
          <a:bodyPr wrap="square" tIns="0" bIns="0" rtlCol="0" anchor="b" anchorCtr="0">
            <a:normAutofit/>
          </a:bodyPr>
          <a:lstStyle/>
          <a:p>
            <a:r>
              <a:rPr lang="en-US" sz="5500" b="1" spc="-150" dirty="0" smtClean="0">
                <a:solidFill>
                  <a:prstClr val="white">
                    <a:lumMod val="85000"/>
                  </a:prstClr>
                </a:solidFill>
                <a:latin typeface="Arial" pitchFamily="34" charset="0"/>
                <a:cs typeface="Arial" pitchFamily="34" charset="0"/>
              </a:rPr>
              <a:t>GOALS</a:t>
            </a:r>
            <a:endParaRPr lang="en-US" sz="5500" b="1" spc="-150" dirty="0">
              <a:solidFill>
                <a:prstClr val="white">
                  <a:lumMod val="85000"/>
                </a:prstClr>
              </a:solidFill>
              <a:latin typeface="Arial" pitchFamily="34" charset="0"/>
              <a:cs typeface="Arial" pitchFamily="34" charset="0"/>
            </a:endParaRPr>
          </a:p>
        </p:txBody>
      </p:sp>
      <p:pic>
        <p:nvPicPr>
          <p:cNvPr id="7" name="il_fi" descr="http://www.dreamstime.com/arrow-in-target-bullseye-thumb9468283.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48600" y="4724400"/>
            <a:ext cx="1158240" cy="976423"/>
          </a:xfrm>
          <a:prstGeom prst="rect">
            <a:avLst/>
          </a:prstGeom>
          <a:noFill/>
          <a:ln>
            <a:noFill/>
          </a:ln>
        </p:spPr>
      </p:pic>
      <p:pic>
        <p:nvPicPr>
          <p:cNvPr id="8" name="Picture 7"/>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7162799" y="0"/>
            <a:ext cx="1942699" cy="13540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80">
                                          <p:stCondLst>
                                            <p:cond delay="0"/>
                                          </p:stCondLst>
                                        </p:cTn>
                                        <p:tgtEl>
                                          <p:spTgt spid="24">
                                            <p:txEl>
                                              <p:pRg st="0" end="0"/>
                                            </p:txEl>
                                          </p:spTgt>
                                        </p:tgtEl>
                                      </p:cBhvr>
                                    </p:animEffect>
                                    <p:anim calcmode="lin" valueType="num">
                                      <p:cBhvr>
                                        <p:cTn id="8" dur="1822" tmFilter="0,0; 0.14,0.36; 0.43,0.73; 0.71,0.91; 1.0,1.0">
                                          <p:stCondLst>
                                            <p:cond delay="0"/>
                                          </p:stCondLst>
                                        </p:cTn>
                                        <p:tgtEl>
                                          <p:spTgt spid="2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xEl>
                                              <p:pRg st="0" end="0"/>
                                            </p:txEl>
                                          </p:spTgt>
                                        </p:tgtEl>
                                      </p:cBhvr>
                                      <p:to x="100000" y="60000"/>
                                    </p:animScale>
                                    <p:animScale>
                                      <p:cBhvr>
                                        <p:cTn id="14" dur="166" decel="50000">
                                          <p:stCondLst>
                                            <p:cond delay="676"/>
                                          </p:stCondLst>
                                        </p:cTn>
                                        <p:tgtEl>
                                          <p:spTgt spid="24">
                                            <p:txEl>
                                              <p:pRg st="0" end="0"/>
                                            </p:txEl>
                                          </p:spTgt>
                                        </p:tgtEl>
                                      </p:cBhvr>
                                      <p:to x="100000" y="100000"/>
                                    </p:animScale>
                                    <p:animScale>
                                      <p:cBhvr>
                                        <p:cTn id="15" dur="26">
                                          <p:stCondLst>
                                            <p:cond delay="1312"/>
                                          </p:stCondLst>
                                        </p:cTn>
                                        <p:tgtEl>
                                          <p:spTgt spid="24">
                                            <p:txEl>
                                              <p:pRg st="0" end="0"/>
                                            </p:txEl>
                                          </p:spTgt>
                                        </p:tgtEl>
                                      </p:cBhvr>
                                      <p:to x="100000" y="80000"/>
                                    </p:animScale>
                                    <p:animScale>
                                      <p:cBhvr>
                                        <p:cTn id="16" dur="166" decel="50000">
                                          <p:stCondLst>
                                            <p:cond delay="1338"/>
                                          </p:stCondLst>
                                        </p:cTn>
                                        <p:tgtEl>
                                          <p:spTgt spid="24">
                                            <p:txEl>
                                              <p:pRg st="0" end="0"/>
                                            </p:txEl>
                                          </p:spTgt>
                                        </p:tgtEl>
                                      </p:cBhvr>
                                      <p:to x="100000" y="100000"/>
                                    </p:animScale>
                                    <p:animScale>
                                      <p:cBhvr>
                                        <p:cTn id="17" dur="26">
                                          <p:stCondLst>
                                            <p:cond delay="1642"/>
                                          </p:stCondLst>
                                        </p:cTn>
                                        <p:tgtEl>
                                          <p:spTgt spid="24">
                                            <p:txEl>
                                              <p:pRg st="0" end="0"/>
                                            </p:txEl>
                                          </p:spTgt>
                                        </p:tgtEl>
                                      </p:cBhvr>
                                      <p:to x="100000" y="90000"/>
                                    </p:animScale>
                                    <p:animScale>
                                      <p:cBhvr>
                                        <p:cTn id="18" dur="166" decel="50000">
                                          <p:stCondLst>
                                            <p:cond delay="1668"/>
                                          </p:stCondLst>
                                        </p:cTn>
                                        <p:tgtEl>
                                          <p:spTgt spid="24">
                                            <p:txEl>
                                              <p:pRg st="0" end="0"/>
                                            </p:txEl>
                                          </p:spTgt>
                                        </p:tgtEl>
                                      </p:cBhvr>
                                      <p:to x="100000" y="100000"/>
                                    </p:animScale>
                                    <p:animScale>
                                      <p:cBhvr>
                                        <p:cTn id="19" dur="26">
                                          <p:stCondLst>
                                            <p:cond delay="1808"/>
                                          </p:stCondLst>
                                        </p:cTn>
                                        <p:tgtEl>
                                          <p:spTgt spid="24">
                                            <p:txEl>
                                              <p:pRg st="0" end="0"/>
                                            </p:txEl>
                                          </p:spTgt>
                                        </p:tgtEl>
                                      </p:cBhvr>
                                      <p:to x="100000" y="95000"/>
                                    </p:animScale>
                                    <p:animScale>
                                      <p:cBhvr>
                                        <p:cTn id="20" dur="166" decel="50000">
                                          <p:stCondLst>
                                            <p:cond delay="1834"/>
                                          </p:stCondLst>
                                        </p:cTn>
                                        <p:tgtEl>
                                          <p:spTgt spid="2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 calcmode="lin" valueType="num">
                                      <p:cBhvr additive="base">
                                        <p:cTn id="25" dur="10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10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
                                            <p:txEl>
                                              <p:pRg st="6" end="6"/>
                                            </p:txEl>
                                          </p:spTgt>
                                        </p:tgtEl>
                                        <p:attrNameLst>
                                          <p:attrName>style.visibility</p:attrName>
                                        </p:attrNameLst>
                                      </p:cBhvr>
                                      <p:to>
                                        <p:strVal val="visible"/>
                                      </p:to>
                                    </p:set>
                                    <p:anim calcmode="lin" valueType="num">
                                      <p:cBhvr additive="base">
                                        <p:cTn id="37" dur="10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3">
                                            <p:txEl>
                                              <p:pRg st="8" end="8"/>
                                            </p:txEl>
                                          </p:spTgt>
                                        </p:tgtEl>
                                        <p:attrNameLst>
                                          <p:attrName>style.visibility</p:attrName>
                                        </p:attrNameLst>
                                      </p:cBhvr>
                                      <p:to>
                                        <p:strVal val="visible"/>
                                      </p:to>
                                    </p:set>
                                    <p:anim calcmode="lin" valueType="num">
                                      <p:cBhvr additive="base">
                                        <p:cTn id="43" dur="1000" fill="hold"/>
                                        <p:tgtEl>
                                          <p:spTgt spid="23">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3">
                                            <p:txEl>
                                              <p:pRg st="10" end="10"/>
                                            </p:txEl>
                                          </p:spTgt>
                                        </p:tgtEl>
                                        <p:attrNameLst>
                                          <p:attrName>style.visibility</p:attrName>
                                        </p:attrNameLst>
                                      </p:cBhvr>
                                      <p:to>
                                        <p:strVal val="visible"/>
                                      </p:to>
                                    </p:set>
                                    <p:anim calcmode="lin" valueType="num">
                                      <p:cBhvr additive="base">
                                        <p:cTn id="49" dur="1000" fill="hold"/>
                                        <p:tgtEl>
                                          <p:spTgt spid="23">
                                            <p:txEl>
                                              <p:pRg st="10" end="1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4000" b="1" dirty="0" smtClean="0">
                <a:solidFill>
                  <a:prstClr val="white"/>
                </a:solidFill>
                <a:latin typeface="Corbel" pitchFamily="34" charset="0"/>
              </a:rPr>
              <a:t>DEFINITIONS</a:t>
            </a:r>
            <a:endParaRPr lang="en-US" sz="4000" dirty="0">
              <a:solidFill>
                <a:prstClr val="white"/>
              </a:solidFill>
              <a:latin typeface="Corbel" pitchFamily="34" charset="0"/>
            </a:endParaRPr>
          </a:p>
        </p:txBody>
      </p:sp>
      <p:sp>
        <p:nvSpPr>
          <p:cNvPr id="3" name="TextBox 2"/>
          <p:cNvSpPr txBox="1"/>
          <p:nvPr/>
        </p:nvSpPr>
        <p:spPr>
          <a:xfrm>
            <a:off x="1756610" y="685800"/>
            <a:ext cx="7391401" cy="5791200"/>
          </a:xfrm>
          <a:prstGeom prst="rect">
            <a:avLst/>
          </a:prstGeom>
          <a:noFill/>
        </p:spPr>
        <p:txBody>
          <a:bodyPr wrap="square" rtlCol="0">
            <a:normAutofit fontScale="85000" lnSpcReduction="20000"/>
          </a:bodyPr>
          <a:lstStyle/>
          <a:p>
            <a:r>
              <a:rPr lang="en-US" sz="2800" b="1" dirty="0" smtClean="0">
                <a:solidFill>
                  <a:schemeClr val="accent6">
                    <a:lumMod val="75000"/>
                  </a:schemeClr>
                </a:solidFill>
                <a:latin typeface="Arial" pitchFamily="34" charset="0"/>
                <a:cs typeface="Arial" pitchFamily="34" charset="0"/>
              </a:rPr>
              <a:t>The Lingo to Know . . . .</a:t>
            </a:r>
          </a:p>
          <a:p>
            <a:endParaRPr lang="en-US" sz="2800" b="1" dirty="0" smtClean="0">
              <a:solidFill>
                <a:schemeClr val="accent6">
                  <a:lumMod val="75000"/>
                </a:schemeClr>
              </a:solidFill>
              <a:latin typeface="Arial" pitchFamily="34" charset="0"/>
              <a:cs typeface="Arial" pitchFamily="34" charset="0"/>
            </a:endParaRPr>
          </a:p>
          <a:p>
            <a:pPr>
              <a:lnSpc>
                <a:spcPct val="30000"/>
              </a:lnSpc>
            </a:pPr>
            <a:endParaRPr lang="en-US" dirty="0">
              <a:solidFill>
                <a:schemeClr val="accent6">
                  <a:lumMod val="75000"/>
                </a:schemeClr>
              </a:solidFill>
              <a:latin typeface="Arial" pitchFamily="34" charset="0"/>
              <a:cs typeface="Arial" pitchFamily="34" charset="0"/>
            </a:endParaRPr>
          </a:p>
          <a:p>
            <a:endParaRPr lang="en-US" sz="2200" b="1" dirty="0" smtClean="0">
              <a:solidFill>
                <a:srgbClr val="C00000"/>
              </a:solidFill>
              <a:latin typeface="Arial" pitchFamily="34" charset="0"/>
              <a:cs typeface="Arial" pitchFamily="34" charset="0"/>
            </a:endParaRPr>
          </a:p>
          <a:p>
            <a:r>
              <a:rPr lang="en-US" sz="2200" b="1" dirty="0" smtClean="0">
                <a:solidFill>
                  <a:schemeClr val="accent6">
                    <a:lumMod val="75000"/>
                  </a:schemeClr>
                </a:solidFill>
                <a:latin typeface="Arial" pitchFamily="34" charset="0"/>
                <a:cs typeface="Arial" pitchFamily="34" charset="0"/>
              </a:rPr>
              <a:t>Communication.</a:t>
            </a:r>
            <a:r>
              <a:rPr lang="en-US" sz="2200" dirty="0" smtClean="0">
                <a:solidFill>
                  <a:schemeClr val="accent6">
                    <a:lumMod val="75000"/>
                  </a:schemeClr>
                </a:solidFill>
                <a:latin typeface="Arial" pitchFamily="34" charset="0"/>
                <a:cs typeface="Arial" pitchFamily="34" charset="0"/>
              </a:rPr>
              <a:t> </a:t>
            </a:r>
            <a:r>
              <a:rPr lang="en-US" sz="2200" dirty="0" smtClean="0">
                <a:latin typeface="Arial" pitchFamily="34" charset="0"/>
                <a:cs typeface="Arial" pitchFamily="34" charset="0"/>
              </a:rPr>
              <a:t>T</a:t>
            </a:r>
            <a:r>
              <a:rPr lang="en-US" sz="2400" dirty="0" smtClean="0">
                <a:latin typeface="Arial" pitchFamily="34" charset="0"/>
                <a:cs typeface="Arial" pitchFamily="34" charset="0"/>
              </a:rPr>
              <a:t>he </a:t>
            </a:r>
            <a:r>
              <a:rPr lang="en-US" sz="2400" dirty="0">
                <a:latin typeface="Arial" pitchFamily="34" charset="0"/>
                <a:cs typeface="Arial" pitchFamily="34" charset="0"/>
              </a:rPr>
              <a:t>exchange of information between people, e.g. by means of speaking, writing, or using a common system of signs or </a:t>
            </a:r>
            <a:r>
              <a:rPr lang="en-US" sz="2400" dirty="0" smtClean="0">
                <a:latin typeface="Arial" pitchFamily="34" charset="0"/>
                <a:cs typeface="Arial" pitchFamily="34" charset="0"/>
              </a:rPr>
              <a:t>behavior. </a:t>
            </a:r>
            <a:endParaRPr lang="en-US" sz="2400" b="1" dirty="0">
              <a:latin typeface="Arial" pitchFamily="34" charset="0"/>
              <a:cs typeface="Arial" pitchFamily="34" charset="0"/>
            </a:endParaRPr>
          </a:p>
          <a:p>
            <a:endParaRPr lang="en-US" sz="2200" dirty="0" smtClean="0">
              <a:solidFill>
                <a:prstClr val="black">
                  <a:lumMod val="85000"/>
                  <a:lumOff val="15000"/>
                </a:prstClr>
              </a:solidFill>
              <a:latin typeface="Arial" pitchFamily="34" charset="0"/>
              <a:cs typeface="Arial" pitchFamily="34" charset="0"/>
            </a:endParaRPr>
          </a:p>
          <a:p>
            <a:r>
              <a:rPr lang="en-US" sz="2200" b="1" dirty="0" smtClean="0">
                <a:solidFill>
                  <a:schemeClr val="accent6">
                    <a:lumMod val="75000"/>
                  </a:schemeClr>
                </a:solidFill>
                <a:latin typeface="Arial" pitchFamily="34" charset="0"/>
                <a:cs typeface="Arial" pitchFamily="34" charset="0"/>
              </a:rPr>
              <a:t>Written Communication.</a:t>
            </a:r>
            <a:r>
              <a:rPr lang="en-US" sz="2200" dirty="0" smtClean="0">
                <a:solidFill>
                  <a:srgbClr val="C00000"/>
                </a:solidFill>
                <a:latin typeface="Arial" pitchFamily="34" charset="0"/>
                <a:cs typeface="Arial" pitchFamily="34" charset="0"/>
              </a:rPr>
              <a:t> </a:t>
            </a:r>
            <a:r>
              <a:rPr lang="en-US" sz="2400" dirty="0" smtClean="0">
                <a:latin typeface="Arial" pitchFamily="34" charset="0"/>
                <a:cs typeface="Arial" pitchFamily="34" charset="0"/>
              </a:rPr>
              <a:t>Involves </a:t>
            </a:r>
            <a:r>
              <a:rPr lang="en-US" sz="2400" dirty="0">
                <a:latin typeface="Arial" pitchFamily="34" charset="0"/>
                <a:cs typeface="Arial" pitchFamily="34" charset="0"/>
              </a:rPr>
              <a:t>any type of interaction that makes use of the written word.</a:t>
            </a:r>
          </a:p>
          <a:p>
            <a:endParaRPr lang="en-US" sz="2200" dirty="0" smtClean="0">
              <a:solidFill>
                <a:srgbClr val="2C99FC"/>
              </a:solidFill>
              <a:latin typeface="Arial" pitchFamily="34" charset="0"/>
              <a:cs typeface="Arial" pitchFamily="34" charset="0"/>
            </a:endParaRPr>
          </a:p>
          <a:p>
            <a:r>
              <a:rPr lang="en-US" sz="2200" b="1" dirty="0" smtClean="0">
                <a:solidFill>
                  <a:schemeClr val="accent6">
                    <a:lumMod val="75000"/>
                  </a:schemeClr>
                </a:solidFill>
                <a:latin typeface="Arial" pitchFamily="34" charset="0"/>
                <a:cs typeface="Arial" pitchFamily="34" charset="0"/>
              </a:rPr>
              <a:t>Email.</a:t>
            </a:r>
            <a:r>
              <a:rPr lang="en-US" sz="2200" dirty="0" smtClean="0">
                <a:solidFill>
                  <a:srgbClr val="C00000"/>
                </a:solidFill>
                <a:latin typeface="Arial" pitchFamily="34" charset="0"/>
                <a:cs typeface="Arial" pitchFamily="34" charset="0"/>
              </a:rPr>
              <a:t> </a:t>
            </a:r>
            <a:r>
              <a:rPr lang="en-US" sz="2400" dirty="0" smtClean="0">
                <a:latin typeface="Arial" pitchFamily="34" charset="0"/>
                <a:cs typeface="Arial" pitchFamily="34" charset="0"/>
              </a:rPr>
              <a:t>Or </a:t>
            </a:r>
            <a:r>
              <a:rPr lang="en-US" sz="2400" dirty="0">
                <a:latin typeface="Arial" pitchFamily="34" charset="0"/>
                <a:cs typeface="Arial" pitchFamily="34" charset="0"/>
              </a:rPr>
              <a:t>electronic mail, is a system that allows text-based messages to be exchanged electronically, such as between computers or cell phones. It is an electronic store and forward method of composing, sending, storing, and receiving messages over electronic communication systems</a:t>
            </a:r>
            <a:r>
              <a:rPr lang="en-US" sz="2400" dirty="0" smtClean="0">
                <a:latin typeface="Arial" pitchFamily="34" charset="0"/>
                <a:cs typeface="Arial" pitchFamily="34" charset="0"/>
              </a:rPr>
              <a:t>.</a:t>
            </a:r>
          </a:p>
          <a:p>
            <a:endParaRPr lang="en-US" sz="2200" dirty="0" smtClean="0">
              <a:solidFill>
                <a:srgbClr val="2C99FC"/>
              </a:solidFill>
              <a:latin typeface="Arial" pitchFamily="34" charset="0"/>
              <a:cs typeface="Arial" pitchFamily="34" charset="0"/>
            </a:endParaRPr>
          </a:p>
          <a:p>
            <a:r>
              <a:rPr lang="en-US" sz="2200" b="1" dirty="0" smtClean="0">
                <a:solidFill>
                  <a:schemeClr val="accent6">
                    <a:lumMod val="75000"/>
                  </a:schemeClr>
                </a:solidFill>
                <a:latin typeface="Arial" pitchFamily="34" charset="0"/>
                <a:cs typeface="Arial" pitchFamily="34" charset="0"/>
              </a:rPr>
              <a:t>Chat.</a:t>
            </a:r>
            <a:r>
              <a:rPr lang="en-US" sz="2200" dirty="0" smtClean="0">
                <a:solidFill>
                  <a:srgbClr val="C00000"/>
                </a:solidFill>
                <a:latin typeface="Arial" pitchFamily="34" charset="0"/>
                <a:cs typeface="Arial" pitchFamily="34" charset="0"/>
              </a:rPr>
              <a:t> </a:t>
            </a:r>
            <a:r>
              <a:rPr lang="en-US" sz="2400" dirty="0" smtClean="0">
                <a:latin typeface="Arial" pitchFamily="34" charset="0"/>
                <a:cs typeface="Arial" pitchFamily="34" charset="0"/>
              </a:rPr>
              <a:t>Communication </a:t>
            </a:r>
            <a:r>
              <a:rPr lang="en-US" sz="2400" dirty="0">
                <a:latin typeface="Arial" pitchFamily="34" charset="0"/>
                <a:cs typeface="Arial" pitchFamily="34" charset="0"/>
              </a:rPr>
              <a:t>over the Internet, that offers a real-time direct transmission of text-based messages from sender to receiver, hence the delay for visual access to the sent message shall not hamper the flow of communications in any of the directions.</a:t>
            </a:r>
            <a:endParaRPr lang="en-US" sz="2400" dirty="0" smtClean="0">
              <a:latin typeface="Arial" pitchFamily="34" charset="0"/>
              <a:cs typeface="Arial" pitchFamily="34" charset="0"/>
            </a:endParaRPr>
          </a:p>
          <a:p>
            <a:endParaRPr lang="en-US" sz="2200" dirty="0" smtClean="0">
              <a:solidFill>
                <a:srgbClr val="2C99FC"/>
              </a:solidFill>
            </a:endParaRPr>
          </a:p>
          <a:p>
            <a:endParaRPr lang="en-US" sz="2200" dirty="0">
              <a:solidFill>
                <a:srgbClr val="2C99FC"/>
              </a:solidFill>
            </a:endParaRPr>
          </a:p>
          <a:p>
            <a:endParaRPr lang="en-US" sz="2200" dirty="0" smtClean="0">
              <a:solidFill>
                <a:srgbClr val="2C99FC"/>
              </a:solidFill>
            </a:endParaRPr>
          </a:p>
          <a:p>
            <a:endParaRPr lang="en-US" sz="2200" dirty="0" smtClean="0">
              <a:solidFill>
                <a:srgbClr val="2C99FC"/>
              </a:solidFill>
            </a:endParaRPr>
          </a:p>
          <a:p>
            <a:endParaRPr lang="en-US" sz="1900" dirty="0" smtClean="0">
              <a:solidFill>
                <a:srgbClr val="2C99FC"/>
              </a:solidFill>
            </a:endParaRPr>
          </a:p>
          <a:p>
            <a:endParaRPr lang="en-US"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0030" y="4203427"/>
            <a:ext cx="4953000" cy="2654573"/>
          </a:xfrm>
          <a:prstGeom prst="rect">
            <a:avLst/>
          </a:prstGeom>
          <a:noFill/>
        </p:spPr>
        <p:txBody>
          <a:bodyPr wrap="square" rtlCol="0">
            <a:normAutofit/>
          </a:bodyPr>
          <a:lstStyle/>
          <a:p>
            <a:pPr>
              <a:spcBef>
                <a:spcPts val="100"/>
              </a:spcBef>
            </a:pPr>
            <a:r>
              <a:rPr lang="en-US" sz="2000" dirty="0" smtClean="0">
                <a:solidFill>
                  <a:prstClr val="white"/>
                </a:solidFill>
                <a:latin typeface="Arial" pitchFamily="34" charset="0"/>
                <a:cs typeface="Arial" pitchFamily="34" charset="0"/>
              </a:rPr>
              <a:t>Jot this stuff down!  It’s important!</a:t>
            </a:r>
          </a:p>
          <a:p>
            <a:pPr>
              <a:spcBef>
                <a:spcPts val="100"/>
              </a:spcBef>
            </a:pPr>
            <a:endParaRPr lang="en-US" sz="2000" dirty="0" smtClean="0">
              <a:solidFill>
                <a:prstClr val="white"/>
              </a:solidFill>
            </a:endParaRPr>
          </a:p>
          <a:p>
            <a:endParaRPr lang="en-US" sz="2400" dirty="0">
              <a:solidFill>
                <a:prstClr val="black"/>
              </a:solidFill>
            </a:endParaRPr>
          </a:p>
        </p:txBody>
      </p:sp>
      <p:sp>
        <p:nvSpPr>
          <p:cNvPr id="5" name="TextBox 4"/>
          <p:cNvSpPr txBox="1"/>
          <p:nvPr/>
        </p:nvSpPr>
        <p:spPr>
          <a:xfrm>
            <a:off x="228600" y="304800"/>
            <a:ext cx="4648200" cy="3588841"/>
          </a:xfrm>
          <a:prstGeom prst="rect">
            <a:avLst/>
          </a:prstGeom>
          <a:noFill/>
        </p:spPr>
        <p:txBody>
          <a:bodyPr wrap="square" rtlCol="0" anchor="b">
            <a:normAutofit/>
          </a:bodyPr>
          <a:lstStyle/>
          <a:p>
            <a:r>
              <a:rPr lang="en-US" sz="4400" b="1" dirty="0" smtClean="0">
                <a:solidFill>
                  <a:srgbClr val="7BCF27"/>
                </a:solidFill>
                <a:latin typeface="Arial" pitchFamily="34" charset="0"/>
                <a:cs typeface="Arial" pitchFamily="34" charset="0"/>
              </a:rPr>
              <a:t>Take Note!</a:t>
            </a:r>
            <a:endParaRPr lang="en-US" sz="4400" b="1" dirty="0">
              <a:solidFill>
                <a:srgbClr val="7BCF27"/>
              </a:solidFill>
              <a:latin typeface="Arial" pitchFamily="34" charset="0"/>
              <a:cs typeface="Arial" pitchFamily="34" charset="0"/>
            </a:endParaRP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flipH="1">
            <a:off x="5715000" y="304800"/>
            <a:ext cx="3429000" cy="49113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42" presetClass="path" presetSubtype="0" accel="50000" decel="50000" fill="hold" grpId="0" nodeType="withEffect">
                                  <p:stCondLst>
                                    <p:cond delay="0"/>
                                  </p:stCondLst>
                                  <p:childTnLst>
                                    <p:animMotion origin="layout" path="M 3.33333E-6 -1.11111E-6 L 0.13889 -1.11111E-6 " pathEditMode="relative" rAng="0" ptsTypes="AA">
                                      <p:cBhvr>
                                        <p:cTn id="10" dur="1500" fill="hold"/>
                                        <p:tgtEl>
                                          <p:spTgt spid="24"/>
                                        </p:tgtEl>
                                        <p:attrNameLst>
                                          <p:attrName>ppt_x</p:attrName>
                                          <p:attrName>ppt_y</p:attrName>
                                        </p:attrNameLst>
                                      </p:cBhvr>
                                      <p:rCtr x="69" y="0"/>
                                    </p:animMotion>
                                  </p:childTnLst>
                                </p:cTn>
                              </p:par>
                              <p:par>
                                <p:cTn id="11" presetID="42" presetClass="path" presetSubtype="0" accel="50000" decel="50000" fill="hold" grpId="0" nodeType="withEffect">
                                  <p:stCondLst>
                                    <p:cond delay="0"/>
                                  </p:stCondLst>
                                  <p:childTnLst>
                                    <p:animMotion origin="layout" path="M 3.33333E-6 -1.11111E-6 L 0.11788 -0.18403 " pathEditMode="relative" rAng="0" ptsTypes="AA">
                                      <p:cBhvr>
                                        <p:cTn id="12" dur="1500" fill="hold"/>
                                        <p:tgtEl>
                                          <p:spTgt spid="23"/>
                                        </p:tgtEl>
                                        <p:attrNameLst>
                                          <p:attrName>ppt_x</p:attrName>
                                          <p:attrName>ppt_y</p:attrName>
                                        </p:attrNameLst>
                                      </p:cBhvr>
                                      <p:rCtr x="59" y="-92"/>
                                    </p:animMotion>
                                  </p:childTnLst>
                                </p:cTn>
                              </p:par>
                            </p:childTnLst>
                          </p:cTn>
                        </p:par>
                        <p:par>
                          <p:cTn id="13" fill="hold">
                            <p:stCondLst>
                              <p:cond delay="1500"/>
                            </p:stCondLst>
                            <p:childTnLst>
                              <p:par>
                                <p:cTn id="14" presetID="10" presetClass="exit" presetSubtype="0" fill="hold" grpId="2" nodeType="afterEffect">
                                  <p:stCondLst>
                                    <p:cond delay="0"/>
                                  </p:stCondLst>
                                  <p:childTnLst>
                                    <p:animEffect transition="out" filter="fade">
                                      <p:cBhvr>
                                        <p:cTn id="15" dur="250"/>
                                        <p:tgtEl>
                                          <p:spTgt spid="24"/>
                                        </p:tgtEl>
                                      </p:cBhvr>
                                    </p:animEffect>
                                    <p:set>
                                      <p:cBhvr>
                                        <p:cTn id="16" dur="1" fill="hold">
                                          <p:stCondLst>
                                            <p:cond delay="249"/>
                                          </p:stCondLst>
                                        </p:cTn>
                                        <p:tgtEl>
                                          <p:spTgt spid="24"/>
                                        </p:tgtEl>
                                        <p:attrNameLst>
                                          <p:attrName>style.visibility</p:attrName>
                                        </p:attrNameLst>
                                      </p:cBhvr>
                                      <p:to>
                                        <p:strVal val="hidden"/>
                                      </p:to>
                                    </p:set>
                                  </p:childTnLst>
                                </p:cTn>
                              </p:par>
                              <p:par>
                                <p:cTn id="17" presetID="10" presetClass="exit" presetSubtype="0" fill="hold" grpId="2"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6" presetClass="entr" presetSubtype="0" fill="hold"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80">
                                          <p:stCondLst>
                                            <p:cond delay="0"/>
                                          </p:stCondLst>
                                        </p:cTn>
                                        <p:tgtEl>
                                          <p:spTgt spid="5">
                                            <p:txEl>
                                              <p:pRg st="0" end="0"/>
                                            </p:txEl>
                                          </p:spTgt>
                                        </p:tgtEl>
                                      </p:cBhvr>
                                    </p:animEffect>
                                    <p:anim calcmode="lin" valueType="num">
                                      <p:cBhvr>
                                        <p:cTn id="2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xEl>
                                              <p:pRg st="0" end="0"/>
                                            </p:txEl>
                                          </p:spTgt>
                                        </p:tgtEl>
                                      </p:cBhvr>
                                      <p:to x="100000" y="60000"/>
                                    </p:animScale>
                                    <p:animScale>
                                      <p:cBhvr>
                                        <p:cTn id="29" dur="166" decel="50000">
                                          <p:stCondLst>
                                            <p:cond delay="676"/>
                                          </p:stCondLst>
                                        </p:cTn>
                                        <p:tgtEl>
                                          <p:spTgt spid="5">
                                            <p:txEl>
                                              <p:pRg st="0" end="0"/>
                                            </p:txEl>
                                          </p:spTgt>
                                        </p:tgtEl>
                                      </p:cBhvr>
                                      <p:to x="100000" y="100000"/>
                                    </p:animScale>
                                    <p:animScale>
                                      <p:cBhvr>
                                        <p:cTn id="30" dur="26">
                                          <p:stCondLst>
                                            <p:cond delay="1312"/>
                                          </p:stCondLst>
                                        </p:cTn>
                                        <p:tgtEl>
                                          <p:spTgt spid="5">
                                            <p:txEl>
                                              <p:pRg st="0" end="0"/>
                                            </p:txEl>
                                          </p:spTgt>
                                        </p:tgtEl>
                                      </p:cBhvr>
                                      <p:to x="100000" y="80000"/>
                                    </p:animScale>
                                    <p:animScale>
                                      <p:cBhvr>
                                        <p:cTn id="31" dur="166" decel="50000">
                                          <p:stCondLst>
                                            <p:cond delay="1338"/>
                                          </p:stCondLst>
                                        </p:cTn>
                                        <p:tgtEl>
                                          <p:spTgt spid="5">
                                            <p:txEl>
                                              <p:pRg st="0" end="0"/>
                                            </p:txEl>
                                          </p:spTgt>
                                        </p:tgtEl>
                                      </p:cBhvr>
                                      <p:to x="100000" y="100000"/>
                                    </p:animScale>
                                    <p:animScale>
                                      <p:cBhvr>
                                        <p:cTn id="32" dur="26">
                                          <p:stCondLst>
                                            <p:cond delay="1642"/>
                                          </p:stCondLst>
                                        </p:cTn>
                                        <p:tgtEl>
                                          <p:spTgt spid="5">
                                            <p:txEl>
                                              <p:pRg st="0" end="0"/>
                                            </p:txEl>
                                          </p:spTgt>
                                        </p:tgtEl>
                                      </p:cBhvr>
                                      <p:to x="100000" y="90000"/>
                                    </p:animScale>
                                    <p:animScale>
                                      <p:cBhvr>
                                        <p:cTn id="33" dur="166" decel="50000">
                                          <p:stCondLst>
                                            <p:cond delay="1668"/>
                                          </p:stCondLst>
                                        </p:cTn>
                                        <p:tgtEl>
                                          <p:spTgt spid="5">
                                            <p:txEl>
                                              <p:pRg st="0" end="0"/>
                                            </p:txEl>
                                          </p:spTgt>
                                        </p:tgtEl>
                                      </p:cBhvr>
                                      <p:to x="100000" y="100000"/>
                                    </p:animScale>
                                    <p:animScale>
                                      <p:cBhvr>
                                        <p:cTn id="34" dur="26">
                                          <p:stCondLst>
                                            <p:cond delay="1808"/>
                                          </p:stCondLst>
                                        </p:cTn>
                                        <p:tgtEl>
                                          <p:spTgt spid="5">
                                            <p:txEl>
                                              <p:pRg st="0" end="0"/>
                                            </p:txEl>
                                          </p:spTgt>
                                        </p:tgtEl>
                                      </p:cBhvr>
                                      <p:to x="100000" y="95000"/>
                                    </p:animScale>
                                    <p:animScale>
                                      <p:cBhvr>
                                        <p:cTn id="35" dur="166" decel="50000">
                                          <p:stCondLst>
                                            <p:cond delay="1834"/>
                                          </p:stCondLst>
                                        </p:cTn>
                                        <p:tgtEl>
                                          <p:spTgt spid="5">
                                            <p:txEl>
                                              <p:pRg st="0" end="0"/>
                                            </p:txEl>
                                          </p:spTgt>
                                        </p:tgtEl>
                                      </p:cBhvr>
                                      <p:to x="100000" y="100000"/>
                                    </p:animScale>
                                  </p:childTnLst>
                                </p:cTn>
                              </p:par>
                              <p:par>
                                <p:cTn id="36" presetID="2" presetClass="entr" presetSubtype="8" fill="hold" nodeType="with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 calcmode="lin" valueType="num">
                                      <p:cBhvr additive="base">
                                        <p:cTn id="38"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4" grpId="0" animBg="1"/>
      <p:bldP spid="24" grpId="1" animBg="1"/>
      <p:bldP spid="24" grpId="2"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467424" y="1219200"/>
            <a:ext cx="4561776" cy="5410200"/>
          </a:xfrm>
          <a:prstGeom prst="rect">
            <a:avLst/>
          </a:prstGeom>
          <a:noFill/>
        </p:spPr>
        <p:txBody>
          <a:bodyPr wrap="square" lIns="91440" rtlCol="0">
            <a:normAutofit/>
          </a:bodyPr>
          <a:lstStyle/>
          <a:p>
            <a:pPr marL="342900" indent="-342900">
              <a:lnSpc>
                <a:spcPct val="80000"/>
              </a:lnSpc>
              <a:buClr>
                <a:prstClr val="black">
                  <a:lumMod val="50000"/>
                  <a:lumOff val="50000"/>
                </a:prstClr>
              </a:buClr>
              <a:buSzPct val="94000"/>
              <a:buFont typeface="Arial" pitchFamily="34" charset="0"/>
              <a:buChar char="•"/>
            </a:pPr>
            <a:r>
              <a:rPr lang="en-US" sz="2400" dirty="0"/>
              <a:t>Although communication might be thought of as one-way only, </a:t>
            </a:r>
            <a:r>
              <a:rPr lang="en-US" sz="2400" b="1" i="1" dirty="0"/>
              <a:t>effective</a:t>
            </a:r>
            <a:r>
              <a:rPr lang="en-US" sz="2400" dirty="0"/>
              <a:t> communication is bi-directional and employs listening </a:t>
            </a:r>
            <a:r>
              <a:rPr lang="en-US" sz="2400" dirty="0" smtClean="0"/>
              <a:t>skills.</a:t>
            </a:r>
          </a:p>
          <a:p>
            <a:pPr marL="342900" indent="-342900">
              <a:lnSpc>
                <a:spcPct val="80000"/>
              </a:lnSpc>
              <a:buClr>
                <a:prstClr val="black">
                  <a:lumMod val="50000"/>
                  <a:lumOff val="50000"/>
                </a:prstClr>
              </a:buClr>
              <a:buSzPct val="94000"/>
              <a:buFont typeface="Arial" pitchFamily="34" charset="0"/>
              <a:buChar char="•"/>
            </a:pPr>
            <a:endParaRPr lang="en-US" sz="2400" dirty="0"/>
          </a:p>
          <a:p>
            <a:pPr>
              <a:lnSpc>
                <a:spcPct val="80000"/>
              </a:lnSpc>
              <a:buClr>
                <a:prstClr val="black">
                  <a:lumMod val="50000"/>
                  <a:lumOff val="50000"/>
                </a:prstClr>
              </a:buClr>
              <a:buSzPct val="94000"/>
            </a:pPr>
            <a:endParaRPr lang="en-US" sz="2400" dirty="0" smtClean="0"/>
          </a:p>
          <a:p>
            <a:pPr>
              <a:lnSpc>
                <a:spcPct val="80000"/>
              </a:lnSpc>
              <a:buClr>
                <a:prstClr val="black">
                  <a:lumMod val="50000"/>
                  <a:lumOff val="50000"/>
                </a:prstClr>
              </a:buClr>
              <a:buSzPct val="94000"/>
            </a:pPr>
            <a:endParaRPr lang="en-US" sz="2400" dirty="0"/>
          </a:p>
          <a:p>
            <a:pPr>
              <a:lnSpc>
                <a:spcPct val="80000"/>
              </a:lnSpc>
              <a:buClr>
                <a:prstClr val="black">
                  <a:lumMod val="50000"/>
                  <a:lumOff val="50000"/>
                </a:prstClr>
              </a:buClr>
              <a:buSzPct val="94000"/>
            </a:pPr>
            <a:endParaRPr lang="en-US" sz="2400" dirty="0" smtClean="0"/>
          </a:p>
          <a:p>
            <a:pPr marL="342900" indent="-342900">
              <a:lnSpc>
                <a:spcPct val="80000"/>
              </a:lnSpc>
              <a:buClr>
                <a:prstClr val="black">
                  <a:lumMod val="50000"/>
                  <a:lumOff val="50000"/>
                </a:prstClr>
              </a:buClr>
              <a:buSzPct val="94000"/>
              <a:buFont typeface="Arial" pitchFamily="34" charset="0"/>
              <a:buChar char="•"/>
            </a:pPr>
            <a:endParaRPr lang="en-US" sz="2400" dirty="0" smtClean="0"/>
          </a:p>
          <a:p>
            <a:pPr marL="342900" indent="-342900">
              <a:lnSpc>
                <a:spcPct val="80000"/>
              </a:lnSpc>
              <a:buClr>
                <a:prstClr val="black">
                  <a:lumMod val="50000"/>
                  <a:lumOff val="50000"/>
                </a:prstClr>
              </a:buClr>
              <a:buSzPct val="94000"/>
              <a:buFont typeface="Arial" pitchFamily="34" charset="0"/>
              <a:buChar char="•"/>
            </a:pPr>
            <a:r>
              <a:rPr lang="en-US" sz="2400" dirty="0" smtClean="0"/>
              <a:t>Listening </a:t>
            </a:r>
            <a:r>
              <a:rPr lang="en-US" sz="2400" dirty="0"/>
              <a:t>is a fundamental step in effective communication. </a:t>
            </a:r>
            <a:endParaRPr lang="en-US" sz="2400" dirty="0" smtClean="0"/>
          </a:p>
          <a:p>
            <a:pPr marL="800100" lvl="1" indent="-342900">
              <a:lnSpc>
                <a:spcPct val="80000"/>
              </a:lnSpc>
              <a:buClr>
                <a:prstClr val="black">
                  <a:lumMod val="50000"/>
                  <a:lumOff val="50000"/>
                </a:prstClr>
              </a:buClr>
              <a:buSzPct val="94000"/>
              <a:buFont typeface="Arial" pitchFamily="34" charset="0"/>
              <a:buChar char="•"/>
            </a:pPr>
            <a:r>
              <a:rPr lang="en-US" sz="2400" dirty="0" smtClean="0"/>
              <a:t>one </a:t>
            </a:r>
            <a:r>
              <a:rPr lang="en-US" sz="2400" dirty="0"/>
              <a:t>person </a:t>
            </a:r>
            <a:r>
              <a:rPr lang="en-US" sz="2400" dirty="0" smtClean="0"/>
              <a:t>must convey information</a:t>
            </a:r>
            <a:r>
              <a:rPr lang="en-US" sz="2400" dirty="0"/>
              <a:t>, the other party </a:t>
            </a:r>
            <a:r>
              <a:rPr lang="en-US" sz="2400" b="1" i="1" dirty="0" smtClean="0"/>
              <a:t>must</a:t>
            </a:r>
            <a:r>
              <a:rPr lang="en-US" sz="2400" dirty="0" smtClean="0"/>
              <a:t> be </a:t>
            </a:r>
            <a:r>
              <a:rPr lang="en-US" sz="2400" dirty="0"/>
              <a:t>receptive to what is being expressed. </a:t>
            </a:r>
            <a:br>
              <a:rPr lang="en-US" sz="2400" dirty="0"/>
            </a:br>
            <a:endParaRPr lang="en-US" sz="2400" dirty="0" smtClean="0"/>
          </a:p>
        </p:txBody>
      </p:sp>
      <p:sp>
        <p:nvSpPr>
          <p:cNvPr id="18" name="Title 17"/>
          <p:cNvSpPr>
            <a:spLocks noGrp="1"/>
          </p:cNvSpPr>
          <p:nvPr>
            <p:ph type="title"/>
          </p:nvPr>
        </p:nvSpPr>
        <p:spPr/>
        <p:txBody>
          <a:bodyPr wrap="square" bIns="0">
            <a:normAutofit/>
          </a:bodyPr>
          <a:lstStyle/>
          <a:p>
            <a:pPr lvl="0">
              <a:spcBef>
                <a:spcPts val="0"/>
              </a:spcBef>
            </a:pPr>
            <a:r>
              <a:rPr lang="en-US" sz="2800" dirty="0" smtClean="0">
                <a:solidFill>
                  <a:prstClr val="black">
                    <a:lumMod val="85000"/>
                    <a:lumOff val="15000"/>
                  </a:prstClr>
                </a:solidFill>
                <a:ea typeface="+mn-ea"/>
                <a:cs typeface="+mn-cs"/>
              </a:rPr>
              <a:t>Skill: Listening</a:t>
            </a:r>
            <a:endParaRPr lang="en-US"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1" y="3579726"/>
            <a:ext cx="2514600" cy="1886788"/>
          </a:xfrm>
          <a:prstGeom prst="rect">
            <a:avLst/>
          </a:prstGeom>
        </p:spPr>
      </p:pic>
      <p:pic>
        <p:nvPicPr>
          <p:cNvPr id="6" name="Picture 5"/>
          <p:cNvPicPr/>
          <p:nvPr/>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r="61181" b="27266"/>
          <a:stretch/>
        </p:blipFill>
        <p:spPr>
          <a:xfrm>
            <a:off x="8077200" y="0"/>
            <a:ext cx="986589" cy="762000"/>
          </a:xfrm>
          <a:prstGeom prst="rect">
            <a:avLst/>
          </a:prstGeom>
        </p:spPr>
      </p:pic>
      <p:sp>
        <p:nvSpPr>
          <p:cNvPr id="4" name="Curved Down Arrow 3"/>
          <p:cNvSpPr/>
          <p:nvPr/>
        </p:nvSpPr>
        <p:spPr>
          <a:xfrm>
            <a:off x="1805939" y="2819400"/>
            <a:ext cx="1013461" cy="609600"/>
          </a:xfrm>
          <a:prstGeom prst="curved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a:off x="2253064" y="3316374"/>
            <a:ext cx="947336" cy="569826"/>
          </a:xfrm>
          <a:prstGeom prst="curvedUp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055460339"/>
      </p:ext>
    </p:extLst>
  </p:cSld>
  <p:clrMapOvr>
    <a:masterClrMapping/>
  </p:clrMapOvr>
  <mc:AlternateContent xmlns:mc="http://schemas.openxmlformats.org/markup-compatibility/2006" xmlns:p14="http://schemas.microsoft.com/office/powerpoint/2010/main">
    <mc:Choice Requires="p14">
      <p:transition spd="slow" p14:dur="2000">
        <p:strips dir="ld"/>
      </p:transition>
    </mc:Choice>
    <mc:Fallback xmlns="">
      <p:transition spd="slow">
        <p:strips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6" end="6"/>
                                            </p:txEl>
                                          </p:spTgt>
                                        </p:tgtEl>
                                        <p:attrNameLst>
                                          <p:attrName>style.visibility</p:attrName>
                                        </p:attrNameLst>
                                      </p:cBhvr>
                                      <p:to>
                                        <p:strVal val="visible"/>
                                      </p:to>
                                    </p:set>
                                    <p:animEffect transition="in" filter="fade">
                                      <p:cBhvr>
                                        <p:cTn id="24" dur="1000"/>
                                        <p:tgtEl>
                                          <p:spTgt spid="14">
                                            <p:txEl>
                                              <p:pRg st="6" end="6"/>
                                            </p:txEl>
                                          </p:spTgt>
                                        </p:tgtEl>
                                      </p:cBhvr>
                                    </p:animEffect>
                                    <p:anim calcmode="lin" valueType="num">
                                      <p:cBhvr>
                                        <p:cTn id="25"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xEl>
                                              <p:pRg st="7" end="7"/>
                                            </p:txEl>
                                          </p:spTgt>
                                        </p:tgtEl>
                                        <p:attrNameLst>
                                          <p:attrName>style.visibility</p:attrName>
                                        </p:attrNameLst>
                                      </p:cBhvr>
                                      <p:to>
                                        <p:strVal val="visible"/>
                                      </p:to>
                                    </p:set>
                                    <p:animEffect transition="in" filter="fade">
                                      <p:cBhvr>
                                        <p:cTn id="29" dur="1000"/>
                                        <p:tgtEl>
                                          <p:spTgt spid="14">
                                            <p:txEl>
                                              <p:pRg st="7" end="7"/>
                                            </p:txEl>
                                          </p:spTgt>
                                        </p:tgtEl>
                                      </p:cBhvr>
                                    </p:animEffect>
                                    <p:anim calcmode="lin" valueType="num">
                                      <p:cBhvr>
                                        <p:cTn id="30"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1999"/>
            <a:ext cx="4876800" cy="532647"/>
          </a:xfrm>
        </p:spPr>
        <p:txBody>
          <a:bodyPr>
            <a:normAutofit fontScale="90000"/>
          </a:bodyPr>
          <a:lstStyle/>
          <a:p>
            <a:pPr algn="ct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038600" y="1569420"/>
            <a:ext cx="4876800" cy="4160838"/>
          </a:xfrm>
        </p:spPr>
        <p:txBody>
          <a:bodyPr/>
          <a:lstStyle/>
          <a:p>
            <a:pPr marL="0" indent="0">
              <a:lnSpc>
                <a:spcPct val="80000"/>
              </a:lnSpc>
              <a:buClr>
                <a:prstClr val="black">
                  <a:lumMod val="50000"/>
                  <a:lumOff val="50000"/>
                </a:prstClr>
              </a:buClr>
              <a:buSzPct val="94000"/>
              <a:buNone/>
            </a:pPr>
            <a:r>
              <a:rPr lang="en-US" dirty="0" smtClean="0">
                <a:latin typeface="+mj-lt"/>
              </a:rPr>
              <a:t>Anticipate </a:t>
            </a:r>
            <a:r>
              <a:rPr lang="en-US" dirty="0">
                <a:latin typeface="+mj-lt"/>
              </a:rPr>
              <a:t>the next question, step, or process in the interaction</a:t>
            </a:r>
            <a:r>
              <a:rPr lang="en-US" dirty="0" smtClean="0">
                <a:latin typeface="+mj-lt"/>
              </a:rPr>
              <a:t>.</a:t>
            </a:r>
            <a:endParaRPr lang="en-US" dirty="0">
              <a:solidFill>
                <a:prstClr val="black">
                  <a:lumMod val="75000"/>
                  <a:lumOff val="25000"/>
                </a:prstClr>
              </a:solidFill>
              <a:latin typeface="+mj-lt"/>
            </a:endParaRPr>
          </a:p>
          <a:p>
            <a:pPr lvl="2" indent="-342900">
              <a:lnSpc>
                <a:spcPct val="80000"/>
              </a:lnSpc>
              <a:buClr>
                <a:prstClr val="black">
                  <a:lumMod val="50000"/>
                  <a:lumOff val="50000"/>
                </a:prstClr>
              </a:buClr>
              <a:buSzPct val="94000"/>
              <a:buFont typeface="Wingdings" pitchFamily="2" charset="2"/>
              <a:buChar char="ü"/>
            </a:pPr>
            <a:r>
              <a:rPr lang="en-US" dirty="0" smtClean="0">
                <a:solidFill>
                  <a:prstClr val="black">
                    <a:lumMod val="75000"/>
                    <a:lumOff val="25000"/>
                  </a:prstClr>
                </a:solidFill>
              </a:rPr>
              <a:t>Communication is a receiver based phenomenon. </a:t>
            </a:r>
          </a:p>
          <a:p>
            <a:pPr lvl="2" indent="-342900">
              <a:lnSpc>
                <a:spcPct val="80000"/>
              </a:lnSpc>
              <a:buClr>
                <a:prstClr val="black">
                  <a:lumMod val="50000"/>
                  <a:lumOff val="50000"/>
                </a:prstClr>
              </a:buClr>
              <a:buSzPct val="94000"/>
              <a:buFont typeface="Wingdings" pitchFamily="2" charset="2"/>
              <a:buChar char="ü"/>
            </a:pPr>
            <a:r>
              <a:rPr lang="en-US" dirty="0" smtClean="0">
                <a:solidFill>
                  <a:prstClr val="black">
                    <a:lumMod val="75000"/>
                    <a:lumOff val="25000"/>
                  </a:prstClr>
                </a:solidFill>
              </a:rPr>
              <a:t>Sometimes it takes effort!</a:t>
            </a:r>
            <a:endParaRPr lang="en-US" dirty="0">
              <a:solidFill>
                <a:prstClr val="black">
                  <a:lumMod val="75000"/>
                  <a:lumOff val="25000"/>
                </a:prstClr>
              </a:solidFill>
            </a:endParaRPr>
          </a:p>
          <a:p>
            <a:pPr lvl="2" indent="-342900">
              <a:lnSpc>
                <a:spcPct val="80000"/>
              </a:lnSpc>
              <a:buClr>
                <a:prstClr val="black">
                  <a:lumMod val="50000"/>
                  <a:lumOff val="50000"/>
                </a:prstClr>
              </a:buClr>
              <a:buSzPct val="94000"/>
              <a:buFont typeface="Wingdings" pitchFamily="2" charset="2"/>
              <a:buChar char="ü"/>
            </a:pPr>
            <a:r>
              <a:rPr lang="en-US" dirty="0" smtClean="0">
                <a:solidFill>
                  <a:prstClr val="black">
                    <a:lumMod val="75000"/>
                    <a:lumOff val="25000"/>
                  </a:prstClr>
                </a:solidFill>
              </a:rPr>
              <a:t>Be diligent.</a:t>
            </a:r>
          </a:p>
          <a:p>
            <a:pPr marL="800100" lvl="2" indent="0">
              <a:lnSpc>
                <a:spcPct val="80000"/>
              </a:lnSpc>
              <a:buClr>
                <a:prstClr val="black">
                  <a:lumMod val="50000"/>
                  <a:lumOff val="50000"/>
                </a:prstClr>
              </a:buClr>
              <a:buSzPct val="94000"/>
              <a:buNone/>
            </a:pPr>
            <a:endParaRPr lang="en-US" dirty="0">
              <a:solidFill>
                <a:prstClr val="black">
                  <a:lumMod val="75000"/>
                  <a:lumOff val="25000"/>
                </a:prstClr>
              </a:solidFill>
            </a:endParaRPr>
          </a:p>
        </p:txBody>
      </p:sp>
      <p:sp>
        <p:nvSpPr>
          <p:cNvPr id="4" name="TextBox 3"/>
          <p:cNvSpPr txBox="1"/>
          <p:nvPr/>
        </p:nvSpPr>
        <p:spPr>
          <a:xfrm>
            <a:off x="4419600" y="467380"/>
            <a:ext cx="44196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Take it to the Next Level</a:t>
            </a:r>
            <a:endParaRPr lang="en-US" sz="2800" b="1" dirty="0"/>
          </a:p>
        </p:txBody>
      </p:sp>
      <p:sp>
        <p:nvSpPr>
          <p:cNvPr id="5" name="TextBox 4"/>
          <p:cNvSpPr txBox="1"/>
          <p:nvPr/>
        </p:nvSpPr>
        <p:spPr>
          <a:xfrm>
            <a:off x="6781800" y="5991761"/>
            <a:ext cx="2209800"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Listening</a:t>
            </a:r>
            <a:endParaRPr lang="en-US" sz="4000" b="1" dirty="0">
              <a:effectLst>
                <a:outerShdw blurRad="38100" dist="38100" dir="2700000" algn="tl">
                  <a:srgbClr val="000000">
                    <a:alpha val="43137"/>
                  </a:srgbClr>
                </a:outerShdw>
              </a:effectLst>
            </a:endParaRPr>
          </a:p>
          <a:p>
            <a:endParaRPr lang="en-US" sz="4000" dirty="0"/>
          </a:p>
        </p:txBody>
      </p:sp>
    </p:spTree>
    <p:extLst>
      <p:ext uri="{BB962C8B-B14F-4D97-AF65-F5344CB8AC3E}">
        <p14:creationId xmlns:p14="http://schemas.microsoft.com/office/powerpoint/2010/main" val="66746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0.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2.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3.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5.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6.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7.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18.xml><?xml version="1.0" encoding="utf-8"?>
<p:tagLst xmlns:a="http://schemas.openxmlformats.org/drawingml/2006/main" xmlns:r="http://schemas.openxmlformats.org/officeDocument/2006/relationships" xmlns:p="http://schemas.openxmlformats.org/presentationml/2006/main">
  <p:tag name="TIMING" val="|12"/>
</p:tagLst>
</file>

<file path=ppt/tags/tag19.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2.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20.xml><?xml version="1.0" encoding="utf-8"?>
<p:tagLst xmlns:a="http://schemas.openxmlformats.org/drawingml/2006/main" xmlns:r="http://schemas.openxmlformats.org/officeDocument/2006/relationships" xmlns:p="http://schemas.openxmlformats.org/presentationml/2006/main">
  <p:tag name="TIMING" val="|12"/>
</p:tagLst>
</file>

<file path=ppt/tags/tag21.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3.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4.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5.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6.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7.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8.xml><?xml version="1.0" encoding="utf-8"?>
<p:tagLst xmlns:a="http://schemas.openxmlformats.org/drawingml/2006/main" xmlns:r="http://schemas.openxmlformats.org/officeDocument/2006/relationships" xmlns:p="http://schemas.openxmlformats.org/presentationml/2006/main">
  <p:tag name="DVSECTIONID" val="go7EXg3J7pxd79sxolJbfP"/>
</p:tagLst>
</file>

<file path=ppt/tags/tag9.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4645</Words>
  <Application>Microsoft Office PowerPoint</Application>
  <PresentationFormat>On-screen Show (4:3)</PresentationFormat>
  <Paragraphs>831</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Georgia</vt:lpstr>
      <vt:lpstr>Corbel</vt:lpstr>
      <vt:lpstr>Calibri</vt:lpstr>
      <vt:lpstr>Wingdings</vt:lpstr>
      <vt:lpstr>Introducing PowerPoint 2010</vt:lpstr>
      <vt:lpstr>Agent Training CONTACT CENTER</vt:lpstr>
      <vt:lpstr>Written Communications</vt:lpstr>
      <vt:lpstr>Communications Overview</vt:lpstr>
      <vt:lpstr>Communications Overview</vt:lpstr>
      <vt:lpstr>PowerPoint Presentation</vt:lpstr>
      <vt:lpstr>PowerPoint Presentation</vt:lpstr>
      <vt:lpstr>PowerPoint Presentation</vt:lpstr>
      <vt:lpstr>Skill: Listening</vt:lpstr>
      <vt:lpstr> </vt:lpstr>
      <vt:lpstr>Skill: Responding to Conflict – Step 1</vt:lpstr>
      <vt:lpstr>Skill: Responding to Conflict – Step 2</vt:lpstr>
      <vt:lpstr>Skill: Responding to Conflict – Step 3</vt:lpstr>
      <vt:lpstr>Skill: Responding to Conflict – Step 4</vt:lpstr>
      <vt:lpstr>Skill: Responding to Conflict – Step 5</vt:lpstr>
      <vt:lpstr>Skill: Responding to Conflict – Step 6</vt:lpstr>
      <vt:lpstr> </vt:lpstr>
      <vt:lpstr>Skill: Understanding the Implications to Workflow</vt:lpstr>
      <vt:lpstr> </vt:lpstr>
      <vt:lpstr>PowerPoint Presentation</vt:lpstr>
      <vt:lpstr>Skill: Crafting Responses</vt:lpstr>
      <vt:lpstr>Skill: Crafting Responses</vt:lpstr>
      <vt:lpstr>PowerPoint Presentation</vt:lpstr>
      <vt:lpstr>Skill: Crafting Responses – Step 1</vt:lpstr>
      <vt:lpstr>Skill: Crafting Responses – Step 2</vt:lpstr>
      <vt:lpstr>Skill: Crafting Responses – Step 3</vt:lpstr>
      <vt:lpstr>Skill: Crafting Responses – Step 4</vt:lpstr>
      <vt:lpstr>Skill: Crafting Responses – Step 5</vt:lpstr>
      <vt:lpstr>Skill: Crafting Responses – Step 6</vt:lpstr>
      <vt:lpstr>PowerPoint Presentation</vt:lpstr>
      <vt:lpstr>Let’s Practice!</vt:lpstr>
      <vt:lpstr>Let’s Practice!</vt:lpstr>
      <vt:lpstr>Skill: Self Evaluation - Does it Pass the Test?</vt:lpstr>
      <vt:lpstr>Skill: Self Evaluation – Avoiding Pitfalls</vt:lpstr>
      <vt:lpstr>Skill: Self Evaluation – Avoiding Pitfalls</vt:lpstr>
      <vt:lpstr>Skill: Self Evaluation – Avoiding Pitfalls</vt:lpstr>
      <vt:lpstr>Skill: Self Evaluation – Avoiding Pitfalls</vt:lpstr>
      <vt:lpstr>Skill: Self Evaluation – Avoiding Pitfalls</vt:lpstr>
      <vt:lpstr>PowerPoint Presentation</vt:lpstr>
      <vt:lpstr>How your training relates…. </vt:lpstr>
      <vt:lpstr> 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2012-07-11T16:27:35Z</dcterms:created>
  <dcterms:modified xsi:type="dcterms:W3CDTF">2012-07-28T20:18:57Z</dcterms:modified>
</cp:coreProperties>
</file>